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Lst>
  <p:sldSz cx="9144000" cy="6858000" type="screen4x3"/>
  <p:notesSz cx="6858000" cy="9144000"/>
  <p:defaultTextStyle>
    <a:defPPr>
      <a:defRPr lang="ur-PK"/>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380"/>
    <p:restoredTop sz="94660"/>
  </p:normalViewPr>
  <p:slideViewPr>
    <p:cSldViewPr>
      <p:cViewPr varScale="1">
        <p:scale>
          <a:sx n="72" d="100"/>
          <a:sy n="72" d="100"/>
        </p:scale>
        <p:origin x="-1104"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ur-PK"/>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ur-PK"/>
          </a:p>
        </p:txBody>
      </p:sp>
      <p:sp>
        <p:nvSpPr>
          <p:cNvPr id="4" name="Date Placeholder 3"/>
          <p:cNvSpPr>
            <a:spLocks noGrp="1"/>
          </p:cNvSpPr>
          <p:nvPr>
            <p:ph type="dt" sz="half" idx="10"/>
          </p:nvPr>
        </p:nvSpPr>
        <p:spPr/>
        <p:txBody>
          <a:bodyPr/>
          <a:lstStyle/>
          <a:p>
            <a:fld id="{F2380B40-30E7-48B9-A103-063D8CBC2F95}" type="datetimeFigureOut">
              <a:rPr lang="ur-PK" smtClean="0"/>
              <a:pPr/>
              <a:t>22/02/1435</a:t>
            </a:fld>
            <a:endParaRPr lang="ur-PK"/>
          </a:p>
        </p:txBody>
      </p:sp>
      <p:sp>
        <p:nvSpPr>
          <p:cNvPr id="5" name="Footer Placeholder 4"/>
          <p:cNvSpPr>
            <a:spLocks noGrp="1"/>
          </p:cNvSpPr>
          <p:nvPr>
            <p:ph type="ftr" sz="quarter" idx="11"/>
          </p:nvPr>
        </p:nvSpPr>
        <p:spPr/>
        <p:txBody>
          <a:bodyPr/>
          <a:lstStyle/>
          <a:p>
            <a:endParaRPr lang="ur-PK"/>
          </a:p>
        </p:txBody>
      </p:sp>
      <p:sp>
        <p:nvSpPr>
          <p:cNvPr id="6" name="Slide Number Placeholder 5"/>
          <p:cNvSpPr>
            <a:spLocks noGrp="1"/>
          </p:cNvSpPr>
          <p:nvPr>
            <p:ph type="sldNum" sz="quarter" idx="12"/>
          </p:nvPr>
        </p:nvSpPr>
        <p:spPr/>
        <p:txBody>
          <a:bodyPr/>
          <a:lstStyle/>
          <a:p>
            <a:fld id="{222FAD62-683A-4F6C-8D51-1FE67AC540D7}" type="slidenum">
              <a:rPr lang="ur-PK" smtClean="0"/>
              <a:pPr/>
              <a:t>‹#›</a:t>
            </a:fld>
            <a:endParaRPr lang="ur-PK"/>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ur-PK"/>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ur-PK"/>
          </a:p>
        </p:txBody>
      </p:sp>
      <p:sp>
        <p:nvSpPr>
          <p:cNvPr id="4" name="Date Placeholder 3"/>
          <p:cNvSpPr>
            <a:spLocks noGrp="1"/>
          </p:cNvSpPr>
          <p:nvPr>
            <p:ph type="dt" sz="half" idx="10"/>
          </p:nvPr>
        </p:nvSpPr>
        <p:spPr/>
        <p:txBody>
          <a:bodyPr/>
          <a:lstStyle/>
          <a:p>
            <a:fld id="{F2380B40-30E7-48B9-A103-063D8CBC2F95}" type="datetimeFigureOut">
              <a:rPr lang="ur-PK" smtClean="0"/>
              <a:pPr/>
              <a:t>22/02/1435</a:t>
            </a:fld>
            <a:endParaRPr lang="ur-PK"/>
          </a:p>
        </p:txBody>
      </p:sp>
      <p:sp>
        <p:nvSpPr>
          <p:cNvPr id="5" name="Footer Placeholder 4"/>
          <p:cNvSpPr>
            <a:spLocks noGrp="1"/>
          </p:cNvSpPr>
          <p:nvPr>
            <p:ph type="ftr" sz="quarter" idx="11"/>
          </p:nvPr>
        </p:nvSpPr>
        <p:spPr/>
        <p:txBody>
          <a:bodyPr/>
          <a:lstStyle/>
          <a:p>
            <a:endParaRPr lang="ur-PK"/>
          </a:p>
        </p:txBody>
      </p:sp>
      <p:sp>
        <p:nvSpPr>
          <p:cNvPr id="6" name="Slide Number Placeholder 5"/>
          <p:cNvSpPr>
            <a:spLocks noGrp="1"/>
          </p:cNvSpPr>
          <p:nvPr>
            <p:ph type="sldNum" sz="quarter" idx="12"/>
          </p:nvPr>
        </p:nvSpPr>
        <p:spPr/>
        <p:txBody>
          <a:bodyPr/>
          <a:lstStyle/>
          <a:p>
            <a:fld id="{222FAD62-683A-4F6C-8D51-1FE67AC540D7}" type="slidenum">
              <a:rPr lang="ur-PK" smtClean="0"/>
              <a:pPr/>
              <a:t>‹#›</a:t>
            </a:fld>
            <a:endParaRPr lang="ur-PK"/>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ur-PK"/>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ur-PK"/>
          </a:p>
        </p:txBody>
      </p:sp>
      <p:sp>
        <p:nvSpPr>
          <p:cNvPr id="4" name="Date Placeholder 3"/>
          <p:cNvSpPr>
            <a:spLocks noGrp="1"/>
          </p:cNvSpPr>
          <p:nvPr>
            <p:ph type="dt" sz="half" idx="10"/>
          </p:nvPr>
        </p:nvSpPr>
        <p:spPr/>
        <p:txBody>
          <a:bodyPr/>
          <a:lstStyle/>
          <a:p>
            <a:fld id="{F2380B40-30E7-48B9-A103-063D8CBC2F95}" type="datetimeFigureOut">
              <a:rPr lang="ur-PK" smtClean="0"/>
              <a:pPr/>
              <a:t>22/02/1435</a:t>
            </a:fld>
            <a:endParaRPr lang="ur-PK"/>
          </a:p>
        </p:txBody>
      </p:sp>
      <p:sp>
        <p:nvSpPr>
          <p:cNvPr id="5" name="Footer Placeholder 4"/>
          <p:cNvSpPr>
            <a:spLocks noGrp="1"/>
          </p:cNvSpPr>
          <p:nvPr>
            <p:ph type="ftr" sz="quarter" idx="11"/>
          </p:nvPr>
        </p:nvSpPr>
        <p:spPr/>
        <p:txBody>
          <a:bodyPr/>
          <a:lstStyle/>
          <a:p>
            <a:endParaRPr lang="ur-PK"/>
          </a:p>
        </p:txBody>
      </p:sp>
      <p:sp>
        <p:nvSpPr>
          <p:cNvPr id="6" name="Slide Number Placeholder 5"/>
          <p:cNvSpPr>
            <a:spLocks noGrp="1"/>
          </p:cNvSpPr>
          <p:nvPr>
            <p:ph type="sldNum" sz="quarter" idx="12"/>
          </p:nvPr>
        </p:nvSpPr>
        <p:spPr/>
        <p:txBody>
          <a:bodyPr/>
          <a:lstStyle/>
          <a:p>
            <a:fld id="{222FAD62-683A-4F6C-8D51-1FE67AC540D7}" type="slidenum">
              <a:rPr lang="ur-PK" smtClean="0"/>
              <a:pPr/>
              <a:t>‹#›</a:t>
            </a:fld>
            <a:endParaRPr lang="ur-PK"/>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ur-PK"/>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ur-PK"/>
          </a:p>
        </p:txBody>
      </p:sp>
      <p:sp>
        <p:nvSpPr>
          <p:cNvPr id="4" name="Date Placeholder 3"/>
          <p:cNvSpPr>
            <a:spLocks noGrp="1"/>
          </p:cNvSpPr>
          <p:nvPr>
            <p:ph type="dt" sz="half" idx="10"/>
          </p:nvPr>
        </p:nvSpPr>
        <p:spPr/>
        <p:txBody>
          <a:bodyPr/>
          <a:lstStyle/>
          <a:p>
            <a:fld id="{F2380B40-30E7-48B9-A103-063D8CBC2F95}" type="datetimeFigureOut">
              <a:rPr lang="ur-PK" smtClean="0"/>
              <a:pPr/>
              <a:t>22/02/1435</a:t>
            </a:fld>
            <a:endParaRPr lang="ur-PK"/>
          </a:p>
        </p:txBody>
      </p:sp>
      <p:sp>
        <p:nvSpPr>
          <p:cNvPr id="5" name="Footer Placeholder 4"/>
          <p:cNvSpPr>
            <a:spLocks noGrp="1"/>
          </p:cNvSpPr>
          <p:nvPr>
            <p:ph type="ftr" sz="quarter" idx="11"/>
          </p:nvPr>
        </p:nvSpPr>
        <p:spPr/>
        <p:txBody>
          <a:bodyPr/>
          <a:lstStyle/>
          <a:p>
            <a:endParaRPr lang="ur-PK"/>
          </a:p>
        </p:txBody>
      </p:sp>
      <p:sp>
        <p:nvSpPr>
          <p:cNvPr id="6" name="Slide Number Placeholder 5"/>
          <p:cNvSpPr>
            <a:spLocks noGrp="1"/>
          </p:cNvSpPr>
          <p:nvPr>
            <p:ph type="sldNum" sz="quarter" idx="12"/>
          </p:nvPr>
        </p:nvSpPr>
        <p:spPr/>
        <p:txBody>
          <a:bodyPr/>
          <a:lstStyle/>
          <a:p>
            <a:fld id="{222FAD62-683A-4F6C-8D51-1FE67AC540D7}" type="slidenum">
              <a:rPr lang="ur-PK" smtClean="0"/>
              <a:pPr/>
              <a:t>‹#›</a:t>
            </a:fld>
            <a:endParaRPr lang="ur-PK"/>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ur-PK"/>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2380B40-30E7-48B9-A103-063D8CBC2F95}" type="datetimeFigureOut">
              <a:rPr lang="ur-PK" smtClean="0"/>
              <a:pPr/>
              <a:t>22/02/1435</a:t>
            </a:fld>
            <a:endParaRPr lang="ur-PK"/>
          </a:p>
        </p:txBody>
      </p:sp>
      <p:sp>
        <p:nvSpPr>
          <p:cNvPr id="5" name="Footer Placeholder 4"/>
          <p:cNvSpPr>
            <a:spLocks noGrp="1"/>
          </p:cNvSpPr>
          <p:nvPr>
            <p:ph type="ftr" sz="quarter" idx="11"/>
          </p:nvPr>
        </p:nvSpPr>
        <p:spPr/>
        <p:txBody>
          <a:bodyPr/>
          <a:lstStyle/>
          <a:p>
            <a:endParaRPr lang="ur-PK"/>
          </a:p>
        </p:txBody>
      </p:sp>
      <p:sp>
        <p:nvSpPr>
          <p:cNvPr id="6" name="Slide Number Placeholder 5"/>
          <p:cNvSpPr>
            <a:spLocks noGrp="1"/>
          </p:cNvSpPr>
          <p:nvPr>
            <p:ph type="sldNum" sz="quarter" idx="12"/>
          </p:nvPr>
        </p:nvSpPr>
        <p:spPr/>
        <p:txBody>
          <a:bodyPr/>
          <a:lstStyle/>
          <a:p>
            <a:fld id="{222FAD62-683A-4F6C-8D51-1FE67AC540D7}" type="slidenum">
              <a:rPr lang="ur-PK" smtClean="0"/>
              <a:pPr/>
              <a:t>‹#›</a:t>
            </a:fld>
            <a:endParaRPr lang="ur-PK"/>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ur-PK"/>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ur-PK"/>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ur-PK"/>
          </a:p>
        </p:txBody>
      </p:sp>
      <p:sp>
        <p:nvSpPr>
          <p:cNvPr id="5" name="Date Placeholder 4"/>
          <p:cNvSpPr>
            <a:spLocks noGrp="1"/>
          </p:cNvSpPr>
          <p:nvPr>
            <p:ph type="dt" sz="half" idx="10"/>
          </p:nvPr>
        </p:nvSpPr>
        <p:spPr/>
        <p:txBody>
          <a:bodyPr/>
          <a:lstStyle/>
          <a:p>
            <a:fld id="{F2380B40-30E7-48B9-A103-063D8CBC2F95}" type="datetimeFigureOut">
              <a:rPr lang="ur-PK" smtClean="0"/>
              <a:pPr/>
              <a:t>22/02/1435</a:t>
            </a:fld>
            <a:endParaRPr lang="ur-PK"/>
          </a:p>
        </p:txBody>
      </p:sp>
      <p:sp>
        <p:nvSpPr>
          <p:cNvPr id="6" name="Footer Placeholder 5"/>
          <p:cNvSpPr>
            <a:spLocks noGrp="1"/>
          </p:cNvSpPr>
          <p:nvPr>
            <p:ph type="ftr" sz="quarter" idx="11"/>
          </p:nvPr>
        </p:nvSpPr>
        <p:spPr/>
        <p:txBody>
          <a:bodyPr/>
          <a:lstStyle/>
          <a:p>
            <a:endParaRPr lang="ur-PK"/>
          </a:p>
        </p:txBody>
      </p:sp>
      <p:sp>
        <p:nvSpPr>
          <p:cNvPr id="7" name="Slide Number Placeholder 6"/>
          <p:cNvSpPr>
            <a:spLocks noGrp="1"/>
          </p:cNvSpPr>
          <p:nvPr>
            <p:ph type="sldNum" sz="quarter" idx="12"/>
          </p:nvPr>
        </p:nvSpPr>
        <p:spPr/>
        <p:txBody>
          <a:bodyPr/>
          <a:lstStyle/>
          <a:p>
            <a:fld id="{222FAD62-683A-4F6C-8D51-1FE67AC540D7}" type="slidenum">
              <a:rPr lang="ur-PK" smtClean="0"/>
              <a:pPr/>
              <a:t>‹#›</a:t>
            </a:fld>
            <a:endParaRPr lang="ur-PK"/>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ur-PK"/>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ur-PK"/>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ur-PK"/>
          </a:p>
        </p:txBody>
      </p:sp>
      <p:sp>
        <p:nvSpPr>
          <p:cNvPr id="7" name="Date Placeholder 6"/>
          <p:cNvSpPr>
            <a:spLocks noGrp="1"/>
          </p:cNvSpPr>
          <p:nvPr>
            <p:ph type="dt" sz="half" idx="10"/>
          </p:nvPr>
        </p:nvSpPr>
        <p:spPr/>
        <p:txBody>
          <a:bodyPr/>
          <a:lstStyle/>
          <a:p>
            <a:fld id="{F2380B40-30E7-48B9-A103-063D8CBC2F95}" type="datetimeFigureOut">
              <a:rPr lang="ur-PK" smtClean="0"/>
              <a:pPr/>
              <a:t>22/02/1435</a:t>
            </a:fld>
            <a:endParaRPr lang="ur-PK"/>
          </a:p>
        </p:txBody>
      </p:sp>
      <p:sp>
        <p:nvSpPr>
          <p:cNvPr id="8" name="Footer Placeholder 7"/>
          <p:cNvSpPr>
            <a:spLocks noGrp="1"/>
          </p:cNvSpPr>
          <p:nvPr>
            <p:ph type="ftr" sz="quarter" idx="11"/>
          </p:nvPr>
        </p:nvSpPr>
        <p:spPr/>
        <p:txBody>
          <a:bodyPr/>
          <a:lstStyle/>
          <a:p>
            <a:endParaRPr lang="ur-PK"/>
          </a:p>
        </p:txBody>
      </p:sp>
      <p:sp>
        <p:nvSpPr>
          <p:cNvPr id="9" name="Slide Number Placeholder 8"/>
          <p:cNvSpPr>
            <a:spLocks noGrp="1"/>
          </p:cNvSpPr>
          <p:nvPr>
            <p:ph type="sldNum" sz="quarter" idx="12"/>
          </p:nvPr>
        </p:nvSpPr>
        <p:spPr/>
        <p:txBody>
          <a:bodyPr/>
          <a:lstStyle/>
          <a:p>
            <a:fld id="{222FAD62-683A-4F6C-8D51-1FE67AC540D7}" type="slidenum">
              <a:rPr lang="ur-PK" smtClean="0"/>
              <a:pPr/>
              <a:t>‹#›</a:t>
            </a:fld>
            <a:endParaRPr lang="ur-PK"/>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ur-PK"/>
          </a:p>
        </p:txBody>
      </p:sp>
      <p:sp>
        <p:nvSpPr>
          <p:cNvPr id="3" name="Date Placeholder 2"/>
          <p:cNvSpPr>
            <a:spLocks noGrp="1"/>
          </p:cNvSpPr>
          <p:nvPr>
            <p:ph type="dt" sz="half" idx="10"/>
          </p:nvPr>
        </p:nvSpPr>
        <p:spPr/>
        <p:txBody>
          <a:bodyPr/>
          <a:lstStyle/>
          <a:p>
            <a:fld id="{F2380B40-30E7-48B9-A103-063D8CBC2F95}" type="datetimeFigureOut">
              <a:rPr lang="ur-PK" smtClean="0"/>
              <a:pPr/>
              <a:t>22/02/1435</a:t>
            </a:fld>
            <a:endParaRPr lang="ur-PK"/>
          </a:p>
        </p:txBody>
      </p:sp>
      <p:sp>
        <p:nvSpPr>
          <p:cNvPr id="4" name="Footer Placeholder 3"/>
          <p:cNvSpPr>
            <a:spLocks noGrp="1"/>
          </p:cNvSpPr>
          <p:nvPr>
            <p:ph type="ftr" sz="quarter" idx="11"/>
          </p:nvPr>
        </p:nvSpPr>
        <p:spPr/>
        <p:txBody>
          <a:bodyPr/>
          <a:lstStyle/>
          <a:p>
            <a:endParaRPr lang="ur-PK"/>
          </a:p>
        </p:txBody>
      </p:sp>
      <p:sp>
        <p:nvSpPr>
          <p:cNvPr id="5" name="Slide Number Placeholder 4"/>
          <p:cNvSpPr>
            <a:spLocks noGrp="1"/>
          </p:cNvSpPr>
          <p:nvPr>
            <p:ph type="sldNum" sz="quarter" idx="12"/>
          </p:nvPr>
        </p:nvSpPr>
        <p:spPr/>
        <p:txBody>
          <a:bodyPr/>
          <a:lstStyle/>
          <a:p>
            <a:fld id="{222FAD62-683A-4F6C-8D51-1FE67AC540D7}" type="slidenum">
              <a:rPr lang="ur-PK" smtClean="0"/>
              <a:pPr/>
              <a:t>‹#›</a:t>
            </a:fld>
            <a:endParaRPr lang="ur-PK"/>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2380B40-30E7-48B9-A103-063D8CBC2F95}" type="datetimeFigureOut">
              <a:rPr lang="ur-PK" smtClean="0"/>
              <a:pPr/>
              <a:t>22/02/1435</a:t>
            </a:fld>
            <a:endParaRPr lang="ur-PK"/>
          </a:p>
        </p:txBody>
      </p:sp>
      <p:sp>
        <p:nvSpPr>
          <p:cNvPr id="3" name="Footer Placeholder 2"/>
          <p:cNvSpPr>
            <a:spLocks noGrp="1"/>
          </p:cNvSpPr>
          <p:nvPr>
            <p:ph type="ftr" sz="quarter" idx="11"/>
          </p:nvPr>
        </p:nvSpPr>
        <p:spPr/>
        <p:txBody>
          <a:bodyPr/>
          <a:lstStyle/>
          <a:p>
            <a:endParaRPr lang="ur-PK"/>
          </a:p>
        </p:txBody>
      </p:sp>
      <p:sp>
        <p:nvSpPr>
          <p:cNvPr id="4" name="Slide Number Placeholder 3"/>
          <p:cNvSpPr>
            <a:spLocks noGrp="1"/>
          </p:cNvSpPr>
          <p:nvPr>
            <p:ph type="sldNum" sz="quarter" idx="12"/>
          </p:nvPr>
        </p:nvSpPr>
        <p:spPr/>
        <p:txBody>
          <a:bodyPr/>
          <a:lstStyle/>
          <a:p>
            <a:fld id="{222FAD62-683A-4F6C-8D51-1FE67AC540D7}" type="slidenum">
              <a:rPr lang="ur-PK" smtClean="0"/>
              <a:pPr/>
              <a:t>‹#›</a:t>
            </a:fld>
            <a:endParaRPr lang="ur-PK"/>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ur-PK"/>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ur-PK"/>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2380B40-30E7-48B9-A103-063D8CBC2F95}" type="datetimeFigureOut">
              <a:rPr lang="ur-PK" smtClean="0"/>
              <a:pPr/>
              <a:t>22/02/1435</a:t>
            </a:fld>
            <a:endParaRPr lang="ur-PK"/>
          </a:p>
        </p:txBody>
      </p:sp>
      <p:sp>
        <p:nvSpPr>
          <p:cNvPr id="6" name="Footer Placeholder 5"/>
          <p:cNvSpPr>
            <a:spLocks noGrp="1"/>
          </p:cNvSpPr>
          <p:nvPr>
            <p:ph type="ftr" sz="quarter" idx="11"/>
          </p:nvPr>
        </p:nvSpPr>
        <p:spPr/>
        <p:txBody>
          <a:bodyPr/>
          <a:lstStyle/>
          <a:p>
            <a:endParaRPr lang="ur-PK"/>
          </a:p>
        </p:txBody>
      </p:sp>
      <p:sp>
        <p:nvSpPr>
          <p:cNvPr id="7" name="Slide Number Placeholder 6"/>
          <p:cNvSpPr>
            <a:spLocks noGrp="1"/>
          </p:cNvSpPr>
          <p:nvPr>
            <p:ph type="sldNum" sz="quarter" idx="12"/>
          </p:nvPr>
        </p:nvSpPr>
        <p:spPr/>
        <p:txBody>
          <a:bodyPr/>
          <a:lstStyle/>
          <a:p>
            <a:fld id="{222FAD62-683A-4F6C-8D51-1FE67AC540D7}" type="slidenum">
              <a:rPr lang="ur-PK" smtClean="0"/>
              <a:pPr/>
              <a:t>‹#›</a:t>
            </a:fld>
            <a:endParaRPr lang="ur-PK"/>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ur-PK"/>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ur-PK"/>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2380B40-30E7-48B9-A103-063D8CBC2F95}" type="datetimeFigureOut">
              <a:rPr lang="ur-PK" smtClean="0"/>
              <a:pPr/>
              <a:t>22/02/1435</a:t>
            </a:fld>
            <a:endParaRPr lang="ur-PK"/>
          </a:p>
        </p:txBody>
      </p:sp>
      <p:sp>
        <p:nvSpPr>
          <p:cNvPr id="6" name="Footer Placeholder 5"/>
          <p:cNvSpPr>
            <a:spLocks noGrp="1"/>
          </p:cNvSpPr>
          <p:nvPr>
            <p:ph type="ftr" sz="quarter" idx="11"/>
          </p:nvPr>
        </p:nvSpPr>
        <p:spPr/>
        <p:txBody>
          <a:bodyPr/>
          <a:lstStyle/>
          <a:p>
            <a:endParaRPr lang="ur-PK"/>
          </a:p>
        </p:txBody>
      </p:sp>
      <p:sp>
        <p:nvSpPr>
          <p:cNvPr id="7" name="Slide Number Placeholder 6"/>
          <p:cNvSpPr>
            <a:spLocks noGrp="1"/>
          </p:cNvSpPr>
          <p:nvPr>
            <p:ph type="sldNum" sz="quarter" idx="12"/>
          </p:nvPr>
        </p:nvSpPr>
        <p:spPr/>
        <p:txBody>
          <a:bodyPr/>
          <a:lstStyle/>
          <a:p>
            <a:fld id="{222FAD62-683A-4F6C-8D51-1FE67AC540D7}" type="slidenum">
              <a:rPr lang="ur-PK" smtClean="0"/>
              <a:pPr/>
              <a:t>‹#›</a:t>
            </a:fld>
            <a:endParaRPr lang="ur-PK"/>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ur-PK"/>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ur-PK"/>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F2380B40-30E7-48B9-A103-063D8CBC2F95}" type="datetimeFigureOut">
              <a:rPr lang="ur-PK" smtClean="0"/>
              <a:pPr/>
              <a:t>22/02/1435</a:t>
            </a:fld>
            <a:endParaRPr lang="ur-PK"/>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ur-PK"/>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222FAD62-683A-4F6C-8D51-1FE67AC540D7}" type="slidenum">
              <a:rPr lang="ur-PK" smtClean="0"/>
              <a:pPr/>
              <a:t>‹#›</a:t>
            </a:fld>
            <a:endParaRPr lang="ur-PK"/>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ur-PK"/>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ctrTitle"/>
          </p:nvPr>
        </p:nvSpPr>
        <p:spPr/>
        <p:txBody>
          <a:bodyPr/>
          <a:lstStyle/>
          <a:p>
            <a:pPr eaLnBrk="1" hangingPunct="1"/>
            <a:r>
              <a:rPr lang="en-US" smtClean="0"/>
              <a:t>SURVEYING</a:t>
            </a:r>
          </a:p>
        </p:txBody>
      </p:sp>
      <p:sp>
        <p:nvSpPr>
          <p:cNvPr id="3" name="Subtitle 2"/>
          <p:cNvSpPr>
            <a:spLocks noGrp="1"/>
          </p:cNvSpPr>
          <p:nvPr>
            <p:ph type="subTitle" idx="1"/>
          </p:nvPr>
        </p:nvSpPr>
        <p:spPr/>
        <p:txBody>
          <a:bodyPr rtlCol="0">
            <a:normAutofit/>
          </a:bodyPr>
          <a:lstStyle/>
          <a:p>
            <a:pPr eaLnBrk="1" fontAlgn="auto" hangingPunct="1">
              <a:spcAft>
                <a:spcPts val="0"/>
              </a:spcAft>
              <a:defRPr/>
            </a:pPr>
            <a:r>
              <a:rPr lang="en-US" dirty="0" smtClean="0">
                <a:solidFill>
                  <a:schemeClr val="tx2"/>
                </a:solidFill>
              </a:rPr>
              <a:t>LECTURE 02</a:t>
            </a:r>
          </a:p>
          <a:p>
            <a:pPr eaLnBrk="1" fontAlgn="auto" hangingPunct="1">
              <a:spcAft>
                <a:spcPts val="0"/>
              </a:spcAft>
              <a:defRPr/>
            </a:pPr>
            <a:endParaRPr lang="en-US" sz="2000" dirty="0" smtClean="0"/>
          </a:p>
        </p:txBody>
      </p:sp>
      <p:sp>
        <p:nvSpPr>
          <p:cNvPr id="4" name="Slide Number Placeholder 3"/>
          <p:cNvSpPr>
            <a:spLocks noGrp="1"/>
          </p:cNvSpPr>
          <p:nvPr>
            <p:ph type="sldNum" sz="quarter" idx="12"/>
          </p:nvPr>
        </p:nvSpPr>
        <p:spPr/>
        <p:txBody>
          <a:bodyPr/>
          <a:lstStyle/>
          <a:p>
            <a:pPr>
              <a:defRPr/>
            </a:pPr>
            <a:fld id="{8EC54873-77AE-4761-AE20-CDA9D1958F8E}" type="slidenum">
              <a:rPr lang="en-US"/>
              <a:pPr>
                <a:defRPr/>
              </a:pPr>
              <a:t>1</a:t>
            </a:fld>
            <a:endParaRPr lang="en-US"/>
          </a:p>
        </p:txBody>
      </p:sp>
      <p:sp>
        <p:nvSpPr>
          <p:cNvPr id="2053" name="TextBox 4"/>
          <p:cNvSpPr txBox="1">
            <a:spLocks noChangeArrowheads="1"/>
          </p:cNvSpPr>
          <p:nvPr/>
        </p:nvSpPr>
        <p:spPr bwMode="auto">
          <a:xfrm>
            <a:off x="228600" y="5715000"/>
            <a:ext cx="5410200" cy="923925"/>
          </a:xfrm>
          <a:prstGeom prst="rect">
            <a:avLst/>
          </a:prstGeom>
          <a:noFill/>
          <a:ln w="9525">
            <a:noFill/>
            <a:miter lim="800000"/>
            <a:headEnd/>
            <a:tailEnd/>
          </a:ln>
        </p:spPr>
        <p:txBody>
          <a:bodyPr>
            <a:spAutoFit/>
          </a:bodyPr>
          <a:lstStyle/>
          <a:p>
            <a:r>
              <a:rPr lang="en-US" b="1">
                <a:latin typeface="Times New Roman" pitchFamily="18" charset="0"/>
                <a:cs typeface="Times New Roman" pitchFamily="18" charset="0"/>
              </a:rPr>
              <a:t>Engr. Syed Saqib Mehboob</a:t>
            </a:r>
          </a:p>
          <a:p>
            <a:r>
              <a:rPr lang="en-US" b="1">
                <a:latin typeface="Times New Roman" pitchFamily="18" charset="0"/>
                <a:cs typeface="Times New Roman" pitchFamily="18" charset="0"/>
              </a:rPr>
              <a:t>Lecturer, CED</a:t>
            </a:r>
          </a:p>
          <a:p>
            <a:r>
              <a:rPr lang="en-US" b="1">
                <a:latin typeface="Times New Roman" pitchFamily="18" charset="0"/>
                <a:cs typeface="Times New Roman" pitchFamily="18" charset="0"/>
              </a:rPr>
              <a:t>University of Engineering &amp; Technology, Taxila</a:t>
            </a:r>
          </a:p>
        </p:txBody>
      </p:sp>
      <p:pic>
        <p:nvPicPr>
          <p:cNvPr id="2054" name="Picture 2" descr="C:\Users\Administrator\Desktop\pic.jpg"/>
          <p:cNvPicPr>
            <a:picLocks noChangeAspect="1" noChangeArrowheads="1"/>
          </p:cNvPicPr>
          <p:nvPr/>
        </p:nvPicPr>
        <p:blipFill>
          <a:blip r:embed="rId2"/>
          <a:srcRect/>
          <a:stretch>
            <a:fillRect/>
          </a:stretch>
        </p:blipFill>
        <p:spPr bwMode="auto">
          <a:xfrm>
            <a:off x="3657600" y="533400"/>
            <a:ext cx="1752600" cy="1752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pPr algn="l" eaLnBrk="1" hangingPunct="1"/>
            <a:r>
              <a:rPr lang="en-US" smtClean="0"/>
              <a:t>TYPES OF SURVEY</a:t>
            </a:r>
          </a:p>
        </p:txBody>
      </p:sp>
      <p:sp>
        <p:nvSpPr>
          <p:cNvPr id="11267" name="Content Placeholder 2"/>
          <p:cNvSpPr>
            <a:spLocks noGrp="1"/>
          </p:cNvSpPr>
          <p:nvPr>
            <p:ph idx="1"/>
          </p:nvPr>
        </p:nvSpPr>
        <p:spPr>
          <a:xfrm>
            <a:off x="457200" y="1600200"/>
            <a:ext cx="8229600" cy="2286000"/>
          </a:xfrm>
        </p:spPr>
        <p:txBody>
          <a:bodyPr/>
          <a:lstStyle/>
          <a:p>
            <a:pPr algn="just" eaLnBrk="1" hangingPunct="1">
              <a:buFont typeface="Arial" pitchFamily="34" charset="0"/>
              <a:buNone/>
            </a:pPr>
            <a:r>
              <a:rPr lang="en-US" sz="2400" b="1" smtClean="0">
                <a:solidFill>
                  <a:srgbClr val="002060"/>
                </a:solidFill>
              </a:rPr>
              <a:t>	</a:t>
            </a:r>
            <a:r>
              <a:rPr lang="en-US" sz="2400" b="1" u="sng" smtClean="0">
                <a:solidFill>
                  <a:srgbClr val="002060"/>
                </a:solidFill>
              </a:rPr>
              <a:t>Forestry and Geological surveys</a:t>
            </a:r>
            <a:r>
              <a:rPr lang="en-US" sz="2400" b="1" smtClean="0">
                <a:solidFill>
                  <a:srgbClr val="002060"/>
                </a:solidFill>
              </a:rPr>
              <a:t> </a:t>
            </a:r>
            <a:r>
              <a:rPr lang="en-US" sz="2400" smtClean="0"/>
              <a:t>are much more common than the average layperson realizes. Foresters use surveying for boundary</a:t>
            </a:r>
            <a:r>
              <a:rPr lang="en-US" sz="2400" i="1" smtClean="0"/>
              <a:t>,</a:t>
            </a:r>
            <a:r>
              <a:rPr lang="en-US" sz="2400" smtClean="0"/>
              <a:t> locations, timber cruising, topography, and so on. Similarly, surveying has much application in the preparation of geological maps.</a:t>
            </a:r>
          </a:p>
          <a:p>
            <a:pPr algn="just" eaLnBrk="1" hangingPunct="1">
              <a:buFont typeface="Arial" pitchFamily="34" charset="0"/>
              <a:buNone/>
            </a:pPr>
            <a:endParaRPr lang="en-US" sz="2400" smtClean="0"/>
          </a:p>
        </p:txBody>
      </p:sp>
      <p:sp>
        <p:nvSpPr>
          <p:cNvPr id="4" name="Slide Number Placeholder 3"/>
          <p:cNvSpPr>
            <a:spLocks noGrp="1"/>
          </p:cNvSpPr>
          <p:nvPr>
            <p:ph type="sldNum" sz="quarter" idx="12"/>
          </p:nvPr>
        </p:nvSpPr>
        <p:spPr/>
        <p:txBody>
          <a:bodyPr/>
          <a:lstStyle/>
          <a:p>
            <a:pPr>
              <a:defRPr/>
            </a:pPr>
            <a:fld id="{34BB28A9-48AE-42AB-9FE8-900E135CAAAC}" type="slidenum">
              <a:rPr lang="en-US"/>
              <a:pPr>
                <a:defRPr/>
              </a:pPr>
              <a:t>10</a:t>
            </a:fld>
            <a:endParaRPr lang="en-US"/>
          </a:p>
        </p:txBody>
      </p:sp>
      <p:sp>
        <p:nvSpPr>
          <p:cNvPr id="5" name="Content Placeholder 2"/>
          <p:cNvSpPr txBox="1">
            <a:spLocks/>
          </p:cNvSpPr>
          <p:nvPr/>
        </p:nvSpPr>
        <p:spPr>
          <a:xfrm>
            <a:off x="457200" y="3886200"/>
            <a:ext cx="8229600" cy="2286000"/>
          </a:xfrm>
          <a:prstGeom prst="rect">
            <a:avLst/>
          </a:prstGeom>
        </p:spPr>
        <p:txBody>
          <a:bodyPr>
            <a:normAutofit/>
          </a:bodyPr>
          <a:lstStyle/>
          <a:p>
            <a:pPr marL="344488" algn="just" fontAlgn="auto">
              <a:spcBef>
                <a:spcPts val="0"/>
              </a:spcBef>
              <a:spcAft>
                <a:spcPts val="0"/>
              </a:spcAft>
              <a:defRPr/>
            </a:pPr>
            <a:r>
              <a:rPr lang="en-US" sz="2400" b="1" u="sng" dirty="0">
                <a:solidFill>
                  <a:srgbClr val="002060"/>
                </a:solidFill>
                <a:latin typeface="+mn-lt"/>
                <a:cs typeface="+mn-cs"/>
              </a:rPr>
              <a:t>Photogrammetric surveys</a:t>
            </a:r>
            <a:r>
              <a:rPr lang="en-US" sz="2400" b="1" dirty="0">
                <a:latin typeface="+mn-lt"/>
                <a:cs typeface="+mn-cs"/>
              </a:rPr>
              <a:t> </a:t>
            </a:r>
            <a:r>
              <a:rPr lang="en-US" sz="2400" dirty="0">
                <a:latin typeface="+mn-lt"/>
                <a:cs typeface="+mn-cs"/>
              </a:rPr>
              <a:t>are those in which photographs (generally aerial) are used in conjunction with limited ground surveys (used to establish or locate certain control points visible from the air).</a:t>
            </a:r>
          </a:p>
          <a:p>
            <a:pPr marL="342900" indent="-342900" algn="just" fontAlgn="auto">
              <a:spcBef>
                <a:spcPct val="20000"/>
              </a:spcBef>
              <a:spcAft>
                <a:spcPts val="0"/>
              </a:spcAft>
              <a:buFont typeface="Arial" pitchFamily="34" charset="0"/>
              <a:buNone/>
              <a:defRPr/>
            </a:pPr>
            <a:endParaRPr lang="en-US" sz="2400" dirty="0">
              <a:latin typeface="+mn-lt"/>
              <a:cs typeface="+mn-cs"/>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pPr algn="l"/>
            <a:r>
              <a:rPr lang="en-US" smtClean="0"/>
              <a:t>Forestry Survey</a:t>
            </a:r>
          </a:p>
        </p:txBody>
      </p:sp>
      <p:sp>
        <p:nvSpPr>
          <p:cNvPr id="4" name="Slide Number Placeholder 3"/>
          <p:cNvSpPr>
            <a:spLocks noGrp="1"/>
          </p:cNvSpPr>
          <p:nvPr>
            <p:ph type="sldNum" sz="quarter" idx="12"/>
          </p:nvPr>
        </p:nvSpPr>
        <p:spPr/>
        <p:txBody>
          <a:bodyPr/>
          <a:lstStyle/>
          <a:p>
            <a:pPr>
              <a:defRPr/>
            </a:pPr>
            <a:fld id="{B51BB690-766E-43AB-A399-10C1BB33EA53}" type="slidenum">
              <a:rPr lang="en-US" smtClean="0"/>
              <a:pPr>
                <a:defRPr/>
              </a:pPr>
              <a:t>11</a:t>
            </a:fld>
            <a:endParaRPr lang="en-US"/>
          </a:p>
        </p:txBody>
      </p:sp>
      <p:pic>
        <p:nvPicPr>
          <p:cNvPr id="12292" name="Picture 2" descr="G:\3. University of Engineering &amp; Technology Taxila\Survey-I\Lectures\Images\Survey\forest\Copyof1042916.jpg"/>
          <p:cNvPicPr>
            <a:picLocks noChangeAspect="1" noChangeArrowheads="1"/>
          </p:cNvPicPr>
          <p:nvPr/>
        </p:nvPicPr>
        <p:blipFill>
          <a:blip r:embed="rId2"/>
          <a:srcRect/>
          <a:stretch>
            <a:fillRect/>
          </a:stretch>
        </p:blipFill>
        <p:spPr bwMode="auto">
          <a:xfrm>
            <a:off x="1752600" y="1828800"/>
            <a:ext cx="5840413" cy="3810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pPr algn="l" eaLnBrk="1" hangingPunct="1"/>
            <a:r>
              <a:rPr lang="en-US" smtClean="0"/>
              <a:t>TYPES OF SURVEY</a:t>
            </a:r>
          </a:p>
        </p:txBody>
      </p:sp>
      <p:sp>
        <p:nvSpPr>
          <p:cNvPr id="13315" name="Content Placeholder 2"/>
          <p:cNvSpPr>
            <a:spLocks noGrp="1"/>
          </p:cNvSpPr>
          <p:nvPr>
            <p:ph idx="1"/>
          </p:nvPr>
        </p:nvSpPr>
        <p:spPr>
          <a:xfrm>
            <a:off x="457200" y="1600200"/>
            <a:ext cx="8229600" cy="2057400"/>
          </a:xfrm>
        </p:spPr>
        <p:txBody>
          <a:bodyPr/>
          <a:lstStyle/>
          <a:p>
            <a:pPr algn="just" eaLnBrk="1" hangingPunct="1">
              <a:buFont typeface="Arial" pitchFamily="34" charset="0"/>
              <a:buNone/>
            </a:pPr>
            <a:r>
              <a:rPr lang="en-US" sz="2400" smtClean="0"/>
              <a:t>	</a:t>
            </a:r>
            <a:r>
              <a:rPr lang="en-US" sz="2400" b="1" u="sng" smtClean="0">
                <a:solidFill>
                  <a:srgbClr val="002060"/>
                </a:solidFill>
              </a:rPr>
              <a:t>As Built survey</a:t>
            </a:r>
            <a:r>
              <a:rPr lang="en-US" sz="2400" b="1" smtClean="0">
                <a:solidFill>
                  <a:srgbClr val="002060"/>
                </a:solidFill>
              </a:rPr>
              <a:t> </a:t>
            </a:r>
            <a:r>
              <a:rPr lang="en-US" sz="2400" smtClean="0"/>
              <a:t>is similar to preliminary survey with a difference of that is has been constructed to provide a final record of the construction and to check the construction has proceeded according to the design plan.</a:t>
            </a:r>
          </a:p>
        </p:txBody>
      </p:sp>
      <p:sp>
        <p:nvSpPr>
          <p:cNvPr id="4" name="Slide Number Placeholder 3"/>
          <p:cNvSpPr>
            <a:spLocks noGrp="1"/>
          </p:cNvSpPr>
          <p:nvPr>
            <p:ph type="sldNum" sz="quarter" idx="12"/>
          </p:nvPr>
        </p:nvSpPr>
        <p:spPr/>
        <p:txBody>
          <a:bodyPr/>
          <a:lstStyle/>
          <a:p>
            <a:pPr>
              <a:defRPr/>
            </a:pPr>
            <a:fld id="{7D0118C6-230B-4262-9465-A0DEE319EE01}" type="slidenum">
              <a:rPr lang="en-US"/>
              <a:pPr>
                <a:defRPr/>
              </a:pPr>
              <a:t>12</a:t>
            </a:fld>
            <a:endParaRPr lang="en-US"/>
          </a:p>
        </p:txBody>
      </p:sp>
      <p:sp>
        <p:nvSpPr>
          <p:cNvPr id="13317" name="Content Placeholder 2"/>
          <p:cNvSpPr txBox="1">
            <a:spLocks/>
          </p:cNvSpPr>
          <p:nvPr/>
        </p:nvSpPr>
        <p:spPr bwMode="auto">
          <a:xfrm>
            <a:off x="457200" y="3886200"/>
            <a:ext cx="8229600" cy="2057400"/>
          </a:xfrm>
          <a:prstGeom prst="rect">
            <a:avLst/>
          </a:prstGeom>
          <a:noFill/>
          <a:ln w="9525">
            <a:noFill/>
            <a:miter lim="800000"/>
            <a:headEnd/>
            <a:tailEnd/>
          </a:ln>
        </p:spPr>
        <p:txBody>
          <a:bodyPr/>
          <a:lstStyle/>
          <a:p>
            <a:pPr marL="344488" algn="just"/>
            <a:r>
              <a:rPr lang="en-US" sz="2400" b="1" u="sng">
                <a:solidFill>
                  <a:srgbClr val="002060"/>
                </a:solidFill>
                <a:latin typeface="Calibri" pitchFamily="34" charset="0"/>
              </a:rPr>
              <a:t>Control surveys</a:t>
            </a:r>
            <a:r>
              <a:rPr lang="en-US" sz="2400" b="1">
                <a:latin typeface="Calibri" pitchFamily="34" charset="0"/>
              </a:rPr>
              <a:t> </a:t>
            </a:r>
            <a:r>
              <a:rPr lang="en-US" sz="2400">
                <a:latin typeface="Calibri" pitchFamily="34" charset="0"/>
              </a:rPr>
              <a:t>are reference surveys. For a particular control survey a number of points are established and their horizontal and vertical positions very accurately determined. </a:t>
            </a:r>
          </a:p>
          <a:p>
            <a:pPr marL="344488" algn="just"/>
            <a:r>
              <a:rPr lang="en-US" sz="2400">
                <a:latin typeface="Calibri" pitchFamily="34" charset="0"/>
              </a:rPr>
              <a:t>These points are called </a:t>
            </a:r>
            <a:r>
              <a:rPr lang="en-US" sz="2400" b="1">
                <a:latin typeface="Calibri" pitchFamily="34" charset="0"/>
              </a:rPr>
              <a:t>Bench Marks</a:t>
            </a:r>
            <a:r>
              <a:rPr lang="en-US" sz="2400">
                <a:latin typeface="Calibri" pitchFamily="34" charset="0"/>
              </a:rPr>
              <a:t>.</a:t>
            </a:r>
          </a:p>
        </p:txBody>
      </p:sp>
      <p:pic>
        <p:nvPicPr>
          <p:cNvPr id="13318" name="Picture 7" descr="G:\3. University of Engineering &amp; Technology Taxila\Survey-I\Lectures\Images\Survey\untitled.png"/>
          <p:cNvPicPr>
            <a:picLocks noChangeAspect="1" noChangeArrowheads="1"/>
          </p:cNvPicPr>
          <p:nvPr/>
        </p:nvPicPr>
        <p:blipFill>
          <a:blip r:embed="rId2"/>
          <a:srcRect/>
          <a:stretch>
            <a:fillRect/>
          </a:stretch>
        </p:blipFill>
        <p:spPr bwMode="auto">
          <a:xfrm>
            <a:off x="7162800" y="228600"/>
            <a:ext cx="1295400" cy="12827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pPr algn="l"/>
            <a:r>
              <a:rPr lang="en-US" smtClean="0"/>
              <a:t>Accuracy and Precision</a:t>
            </a:r>
          </a:p>
        </p:txBody>
      </p:sp>
      <p:sp>
        <p:nvSpPr>
          <p:cNvPr id="14339" name="Content Placeholder 2"/>
          <p:cNvSpPr>
            <a:spLocks noGrp="1"/>
          </p:cNvSpPr>
          <p:nvPr>
            <p:ph idx="1"/>
          </p:nvPr>
        </p:nvSpPr>
        <p:spPr>
          <a:xfrm>
            <a:off x="457200" y="1295400"/>
            <a:ext cx="8229600" cy="5562600"/>
          </a:xfrm>
        </p:spPr>
        <p:txBody>
          <a:bodyPr/>
          <a:lstStyle/>
          <a:p>
            <a:pPr>
              <a:buFont typeface="Arial" pitchFamily="34" charset="0"/>
              <a:buNone/>
            </a:pPr>
            <a:r>
              <a:rPr lang="en-US" b="1" smtClean="0"/>
              <a:t>Accuracy:</a:t>
            </a:r>
          </a:p>
          <a:p>
            <a:pPr algn="just">
              <a:buFont typeface="Arial" pitchFamily="34" charset="0"/>
              <a:buNone/>
            </a:pPr>
            <a:r>
              <a:rPr lang="en-US" smtClean="0"/>
              <a:t>	It is the relationship between the value of a measurement and the “true” or theoretically correct value of the dimension being measured.</a:t>
            </a:r>
          </a:p>
          <a:p>
            <a:pPr>
              <a:buFont typeface="Arial" pitchFamily="34" charset="0"/>
              <a:buNone/>
            </a:pPr>
            <a:r>
              <a:rPr lang="en-US" b="1" smtClean="0"/>
              <a:t>Precision:</a:t>
            </a:r>
          </a:p>
          <a:p>
            <a:pPr algn="just">
              <a:buFont typeface="Arial" pitchFamily="34" charset="0"/>
              <a:buNone/>
            </a:pPr>
            <a:r>
              <a:rPr lang="en-US" smtClean="0"/>
              <a:t>	It describes the refinement of the measuring process and the ability to repeat the same measurement with consistently small variation in different conditions. </a:t>
            </a:r>
          </a:p>
        </p:txBody>
      </p:sp>
      <p:sp>
        <p:nvSpPr>
          <p:cNvPr id="4" name="Slide Number Placeholder 3"/>
          <p:cNvSpPr>
            <a:spLocks noGrp="1"/>
          </p:cNvSpPr>
          <p:nvPr>
            <p:ph type="sldNum" sz="quarter" idx="12"/>
          </p:nvPr>
        </p:nvSpPr>
        <p:spPr/>
        <p:txBody>
          <a:bodyPr/>
          <a:lstStyle/>
          <a:p>
            <a:pPr>
              <a:defRPr/>
            </a:pPr>
            <a:fld id="{3733C087-2F4F-4C52-93EE-A4B008016437}" type="slidenum">
              <a:rPr lang="en-US" smtClean="0"/>
              <a:pPr>
                <a:defRPr/>
              </a:pPr>
              <a:t>13</a:t>
            </a:fld>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smtClean="0"/>
              <a:t>Accuracy and Precision</a:t>
            </a:r>
          </a:p>
        </p:txBody>
      </p:sp>
      <p:sp>
        <p:nvSpPr>
          <p:cNvPr id="4" name="Slide Number Placeholder 3"/>
          <p:cNvSpPr>
            <a:spLocks noGrp="1"/>
          </p:cNvSpPr>
          <p:nvPr>
            <p:ph type="sldNum" sz="quarter" idx="12"/>
          </p:nvPr>
        </p:nvSpPr>
        <p:spPr/>
        <p:txBody>
          <a:bodyPr/>
          <a:lstStyle/>
          <a:p>
            <a:pPr>
              <a:defRPr/>
            </a:pPr>
            <a:fld id="{4B9FFEB8-2CDF-418A-9EC7-0E6DCFDC0786}" type="slidenum">
              <a:rPr lang="en-US" smtClean="0"/>
              <a:pPr>
                <a:defRPr/>
              </a:pPr>
              <a:t>14</a:t>
            </a:fld>
            <a:endParaRPr lang="en-US"/>
          </a:p>
        </p:txBody>
      </p:sp>
      <p:sp>
        <p:nvSpPr>
          <p:cNvPr id="5" name="Rectangle 4"/>
          <p:cNvSpPr/>
          <p:nvPr/>
        </p:nvSpPr>
        <p:spPr>
          <a:xfrm>
            <a:off x="1371600" y="1676400"/>
            <a:ext cx="6324600" cy="4572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cxnSp>
        <p:nvCxnSpPr>
          <p:cNvPr id="7" name="Straight Connector 6"/>
          <p:cNvCxnSpPr>
            <a:endCxn id="5" idx="3"/>
          </p:cNvCxnSpPr>
          <p:nvPr/>
        </p:nvCxnSpPr>
        <p:spPr>
          <a:xfrm>
            <a:off x="1371600" y="3962400"/>
            <a:ext cx="6324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a:endCxn id="5" idx="2"/>
          </p:cNvCxnSpPr>
          <p:nvPr/>
        </p:nvCxnSpPr>
        <p:spPr>
          <a:xfrm rot="16200000" flipH="1">
            <a:off x="2229644" y="3944144"/>
            <a:ext cx="4572000" cy="36512"/>
          </a:xfrm>
          <a:prstGeom prst="line">
            <a:avLst/>
          </a:prstGeom>
        </p:spPr>
        <p:style>
          <a:lnRef idx="1">
            <a:schemeClr val="accent1"/>
          </a:lnRef>
          <a:fillRef idx="0">
            <a:schemeClr val="accent1"/>
          </a:fillRef>
          <a:effectRef idx="0">
            <a:schemeClr val="accent1"/>
          </a:effectRef>
          <a:fontRef idx="minor">
            <a:schemeClr val="tx1"/>
          </a:fontRef>
        </p:style>
      </p:cxnSp>
      <p:grpSp>
        <p:nvGrpSpPr>
          <p:cNvPr id="2" name="Group 21"/>
          <p:cNvGrpSpPr>
            <a:grpSpLocks/>
          </p:cNvGrpSpPr>
          <p:nvPr/>
        </p:nvGrpSpPr>
        <p:grpSpPr bwMode="auto">
          <a:xfrm>
            <a:off x="2057400" y="1906588"/>
            <a:ext cx="1827213" cy="1827212"/>
            <a:chOff x="2590800" y="1905794"/>
            <a:chExt cx="1828006" cy="1828006"/>
          </a:xfrm>
        </p:grpSpPr>
        <p:sp>
          <p:nvSpPr>
            <p:cNvPr id="11" name="Oval 10"/>
            <p:cNvSpPr/>
            <p:nvPr/>
          </p:nvSpPr>
          <p:spPr>
            <a:xfrm>
              <a:off x="2819499" y="2132905"/>
              <a:ext cx="1372195" cy="1372196"/>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2" name="Oval 11"/>
            <p:cNvSpPr/>
            <p:nvPr/>
          </p:nvSpPr>
          <p:spPr>
            <a:xfrm>
              <a:off x="3200665" y="2514070"/>
              <a:ext cx="609865" cy="609865"/>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cxnSp>
          <p:nvCxnSpPr>
            <p:cNvPr id="17" name="Straight Connector 16"/>
            <p:cNvCxnSpPr/>
            <p:nvPr/>
          </p:nvCxnSpPr>
          <p:spPr>
            <a:xfrm rot="5400000">
              <a:off x="2591594" y="2819797"/>
              <a:ext cx="1828006"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rot="10800000">
              <a:off x="2590800" y="2819003"/>
              <a:ext cx="1828006" cy="158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3" name="Group 27"/>
          <p:cNvGrpSpPr>
            <a:grpSpLocks/>
          </p:cNvGrpSpPr>
          <p:nvPr/>
        </p:nvGrpSpPr>
        <p:grpSpPr bwMode="auto">
          <a:xfrm>
            <a:off x="5181600" y="1905000"/>
            <a:ext cx="1827213" cy="1827213"/>
            <a:chOff x="2590800" y="1905794"/>
            <a:chExt cx="1828006" cy="1828006"/>
          </a:xfrm>
        </p:grpSpPr>
        <p:sp>
          <p:nvSpPr>
            <p:cNvPr id="29" name="Oval 28"/>
            <p:cNvSpPr/>
            <p:nvPr/>
          </p:nvSpPr>
          <p:spPr>
            <a:xfrm>
              <a:off x="2819499" y="2132906"/>
              <a:ext cx="1372195" cy="1372195"/>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0" name="Oval 29"/>
            <p:cNvSpPr/>
            <p:nvPr/>
          </p:nvSpPr>
          <p:spPr>
            <a:xfrm>
              <a:off x="3200665" y="2514071"/>
              <a:ext cx="609865" cy="609865"/>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cxnSp>
          <p:nvCxnSpPr>
            <p:cNvPr id="31" name="Straight Connector 30"/>
            <p:cNvCxnSpPr/>
            <p:nvPr/>
          </p:nvCxnSpPr>
          <p:spPr>
            <a:xfrm rot="5400000">
              <a:off x="2591593" y="2819798"/>
              <a:ext cx="1828006"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rot="10800000">
              <a:off x="2590800" y="2819003"/>
              <a:ext cx="1828006"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6" name="Group 32"/>
          <p:cNvGrpSpPr>
            <a:grpSpLocks/>
          </p:cNvGrpSpPr>
          <p:nvPr/>
        </p:nvGrpSpPr>
        <p:grpSpPr bwMode="auto">
          <a:xfrm>
            <a:off x="2057400" y="4116388"/>
            <a:ext cx="1827213" cy="1827212"/>
            <a:chOff x="2590800" y="1905794"/>
            <a:chExt cx="1828006" cy="1828006"/>
          </a:xfrm>
        </p:grpSpPr>
        <p:sp>
          <p:nvSpPr>
            <p:cNvPr id="34" name="Oval 33"/>
            <p:cNvSpPr/>
            <p:nvPr/>
          </p:nvSpPr>
          <p:spPr>
            <a:xfrm>
              <a:off x="2819499" y="2132905"/>
              <a:ext cx="1372195" cy="1372196"/>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5" name="Oval 34"/>
            <p:cNvSpPr/>
            <p:nvPr/>
          </p:nvSpPr>
          <p:spPr>
            <a:xfrm>
              <a:off x="3200665" y="2514070"/>
              <a:ext cx="609865" cy="609865"/>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cxnSp>
          <p:nvCxnSpPr>
            <p:cNvPr id="36" name="Straight Connector 35"/>
            <p:cNvCxnSpPr/>
            <p:nvPr/>
          </p:nvCxnSpPr>
          <p:spPr>
            <a:xfrm rot="5400000">
              <a:off x="2591594" y="2819797"/>
              <a:ext cx="1828006"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rot="10800000">
              <a:off x="2590800" y="2819003"/>
              <a:ext cx="1828006" cy="158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8" name="Group 37"/>
          <p:cNvGrpSpPr>
            <a:grpSpLocks/>
          </p:cNvGrpSpPr>
          <p:nvPr/>
        </p:nvGrpSpPr>
        <p:grpSpPr bwMode="auto">
          <a:xfrm>
            <a:off x="5181600" y="4114800"/>
            <a:ext cx="1827213" cy="1827213"/>
            <a:chOff x="2590800" y="1905794"/>
            <a:chExt cx="1828006" cy="1828006"/>
          </a:xfrm>
        </p:grpSpPr>
        <p:sp>
          <p:nvSpPr>
            <p:cNvPr id="39" name="Oval 38"/>
            <p:cNvSpPr/>
            <p:nvPr/>
          </p:nvSpPr>
          <p:spPr>
            <a:xfrm>
              <a:off x="2819499" y="2132906"/>
              <a:ext cx="1372195" cy="1372195"/>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40" name="Oval 39"/>
            <p:cNvSpPr/>
            <p:nvPr/>
          </p:nvSpPr>
          <p:spPr>
            <a:xfrm>
              <a:off x="3200665" y="2514071"/>
              <a:ext cx="609865" cy="609865"/>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cxnSp>
          <p:nvCxnSpPr>
            <p:cNvPr id="41" name="Straight Connector 40"/>
            <p:cNvCxnSpPr/>
            <p:nvPr/>
          </p:nvCxnSpPr>
          <p:spPr>
            <a:xfrm rot="5400000">
              <a:off x="2591593" y="2819798"/>
              <a:ext cx="1828006"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rot="10800000">
              <a:off x="2590800" y="2819003"/>
              <a:ext cx="1828006"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5371" name="TextBox 42"/>
          <p:cNvSpPr txBox="1">
            <a:spLocks noChangeArrowheads="1"/>
          </p:cNvSpPr>
          <p:nvPr/>
        </p:nvSpPr>
        <p:spPr bwMode="auto">
          <a:xfrm>
            <a:off x="2133600" y="1219200"/>
            <a:ext cx="1828800" cy="369888"/>
          </a:xfrm>
          <a:prstGeom prst="rect">
            <a:avLst/>
          </a:prstGeom>
          <a:noFill/>
          <a:ln w="9525">
            <a:noFill/>
            <a:miter lim="800000"/>
            <a:headEnd/>
            <a:tailEnd/>
          </a:ln>
        </p:spPr>
        <p:txBody>
          <a:bodyPr>
            <a:spAutoFit/>
          </a:bodyPr>
          <a:lstStyle/>
          <a:p>
            <a:r>
              <a:rPr lang="en-US"/>
              <a:t>High Accuracy</a:t>
            </a:r>
          </a:p>
        </p:txBody>
      </p:sp>
      <p:sp>
        <p:nvSpPr>
          <p:cNvPr id="15372" name="TextBox 43"/>
          <p:cNvSpPr txBox="1">
            <a:spLocks noChangeArrowheads="1"/>
          </p:cNvSpPr>
          <p:nvPr/>
        </p:nvSpPr>
        <p:spPr bwMode="auto">
          <a:xfrm>
            <a:off x="5105400" y="1219200"/>
            <a:ext cx="1828800" cy="369888"/>
          </a:xfrm>
          <a:prstGeom prst="rect">
            <a:avLst/>
          </a:prstGeom>
          <a:noFill/>
          <a:ln w="9525">
            <a:noFill/>
            <a:miter lim="800000"/>
            <a:headEnd/>
            <a:tailEnd/>
          </a:ln>
        </p:spPr>
        <p:txBody>
          <a:bodyPr>
            <a:spAutoFit/>
          </a:bodyPr>
          <a:lstStyle/>
          <a:p>
            <a:r>
              <a:rPr lang="en-US"/>
              <a:t>Low Accuracy</a:t>
            </a:r>
          </a:p>
        </p:txBody>
      </p:sp>
      <p:sp>
        <p:nvSpPr>
          <p:cNvPr id="15373" name="TextBox 44"/>
          <p:cNvSpPr txBox="1">
            <a:spLocks noChangeArrowheads="1"/>
          </p:cNvSpPr>
          <p:nvPr/>
        </p:nvSpPr>
        <p:spPr bwMode="auto">
          <a:xfrm rot="-5400000">
            <a:off x="32544" y="4844256"/>
            <a:ext cx="1828800" cy="369888"/>
          </a:xfrm>
          <a:prstGeom prst="rect">
            <a:avLst/>
          </a:prstGeom>
          <a:noFill/>
          <a:ln w="9525">
            <a:noFill/>
            <a:miter lim="800000"/>
            <a:headEnd/>
            <a:tailEnd/>
          </a:ln>
        </p:spPr>
        <p:txBody>
          <a:bodyPr>
            <a:spAutoFit/>
          </a:bodyPr>
          <a:lstStyle/>
          <a:p>
            <a:r>
              <a:rPr lang="en-US"/>
              <a:t>High Precision</a:t>
            </a:r>
          </a:p>
        </p:txBody>
      </p:sp>
      <p:sp>
        <p:nvSpPr>
          <p:cNvPr id="15374" name="TextBox 45"/>
          <p:cNvSpPr txBox="1">
            <a:spLocks noChangeArrowheads="1"/>
          </p:cNvSpPr>
          <p:nvPr/>
        </p:nvSpPr>
        <p:spPr bwMode="auto">
          <a:xfrm rot="-5400000">
            <a:off x="32544" y="2634456"/>
            <a:ext cx="1828800" cy="369888"/>
          </a:xfrm>
          <a:prstGeom prst="rect">
            <a:avLst/>
          </a:prstGeom>
          <a:noFill/>
          <a:ln w="9525">
            <a:noFill/>
            <a:miter lim="800000"/>
            <a:headEnd/>
            <a:tailEnd/>
          </a:ln>
        </p:spPr>
        <p:txBody>
          <a:bodyPr>
            <a:spAutoFit/>
          </a:bodyPr>
          <a:lstStyle/>
          <a:p>
            <a:r>
              <a:rPr lang="en-US"/>
              <a:t>Low Precision</a:t>
            </a:r>
          </a:p>
        </p:txBody>
      </p:sp>
      <p:sp>
        <p:nvSpPr>
          <p:cNvPr id="47" name="Oval 46"/>
          <p:cNvSpPr/>
          <p:nvPr/>
        </p:nvSpPr>
        <p:spPr>
          <a:xfrm flipV="1">
            <a:off x="2819400" y="2971800"/>
            <a:ext cx="46038" cy="46038"/>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48" name="Oval 47"/>
          <p:cNvSpPr/>
          <p:nvPr/>
        </p:nvSpPr>
        <p:spPr>
          <a:xfrm flipV="1">
            <a:off x="2743200" y="3124200"/>
            <a:ext cx="46038" cy="46038"/>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49" name="Oval 48"/>
          <p:cNvSpPr/>
          <p:nvPr/>
        </p:nvSpPr>
        <p:spPr>
          <a:xfrm flipV="1">
            <a:off x="2971800" y="2971800"/>
            <a:ext cx="46038" cy="46038"/>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0" name="Oval 49"/>
          <p:cNvSpPr/>
          <p:nvPr/>
        </p:nvSpPr>
        <p:spPr>
          <a:xfrm flipV="1">
            <a:off x="2895600" y="2819400"/>
            <a:ext cx="46038" cy="46038"/>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1" name="Oval 50"/>
          <p:cNvSpPr/>
          <p:nvPr/>
        </p:nvSpPr>
        <p:spPr>
          <a:xfrm flipV="1">
            <a:off x="2743200" y="2743200"/>
            <a:ext cx="46038" cy="46038"/>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2" name="Oval 51"/>
          <p:cNvSpPr/>
          <p:nvPr/>
        </p:nvSpPr>
        <p:spPr>
          <a:xfrm flipV="1">
            <a:off x="2590800" y="2895600"/>
            <a:ext cx="46038" cy="46038"/>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3" name="Oval 52"/>
          <p:cNvSpPr/>
          <p:nvPr/>
        </p:nvSpPr>
        <p:spPr>
          <a:xfrm flipV="1">
            <a:off x="2514600" y="2667000"/>
            <a:ext cx="46038" cy="46038"/>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4" name="Oval 53"/>
          <p:cNvSpPr/>
          <p:nvPr/>
        </p:nvSpPr>
        <p:spPr>
          <a:xfrm flipV="1">
            <a:off x="2667000" y="2590800"/>
            <a:ext cx="46038" cy="46038"/>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5" name="Oval 54"/>
          <p:cNvSpPr/>
          <p:nvPr/>
        </p:nvSpPr>
        <p:spPr>
          <a:xfrm flipV="1">
            <a:off x="2895600" y="2438400"/>
            <a:ext cx="46038" cy="46038"/>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6" name="Oval 55"/>
          <p:cNvSpPr/>
          <p:nvPr/>
        </p:nvSpPr>
        <p:spPr>
          <a:xfrm flipV="1">
            <a:off x="3048000" y="2590800"/>
            <a:ext cx="46038" cy="46038"/>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7" name="Oval 56"/>
          <p:cNvSpPr/>
          <p:nvPr/>
        </p:nvSpPr>
        <p:spPr>
          <a:xfrm flipV="1">
            <a:off x="3124200" y="2743200"/>
            <a:ext cx="46038" cy="46038"/>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8" name="Oval 57"/>
          <p:cNvSpPr/>
          <p:nvPr/>
        </p:nvSpPr>
        <p:spPr>
          <a:xfrm flipV="1">
            <a:off x="3200400" y="3048000"/>
            <a:ext cx="46038" cy="46038"/>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9" name="Oval 58"/>
          <p:cNvSpPr/>
          <p:nvPr/>
        </p:nvSpPr>
        <p:spPr>
          <a:xfrm flipV="1">
            <a:off x="3048000" y="3200400"/>
            <a:ext cx="46038" cy="46038"/>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0" name="Oval 59"/>
          <p:cNvSpPr/>
          <p:nvPr/>
        </p:nvSpPr>
        <p:spPr>
          <a:xfrm flipV="1">
            <a:off x="3124200" y="2438400"/>
            <a:ext cx="46038" cy="46038"/>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1" name="Oval 60"/>
          <p:cNvSpPr/>
          <p:nvPr/>
        </p:nvSpPr>
        <p:spPr>
          <a:xfrm flipV="1">
            <a:off x="6324600" y="2514600"/>
            <a:ext cx="46038" cy="46038"/>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2" name="Oval 61"/>
          <p:cNvSpPr/>
          <p:nvPr/>
        </p:nvSpPr>
        <p:spPr>
          <a:xfrm flipV="1">
            <a:off x="6477000" y="2667000"/>
            <a:ext cx="46038" cy="46038"/>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3" name="Oval 62"/>
          <p:cNvSpPr/>
          <p:nvPr/>
        </p:nvSpPr>
        <p:spPr>
          <a:xfrm flipV="1">
            <a:off x="6629400" y="2819400"/>
            <a:ext cx="46038" cy="46038"/>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4" name="Oval 63"/>
          <p:cNvSpPr/>
          <p:nvPr/>
        </p:nvSpPr>
        <p:spPr>
          <a:xfrm flipV="1">
            <a:off x="6477000" y="2895600"/>
            <a:ext cx="46038" cy="46038"/>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5" name="Oval 64"/>
          <p:cNvSpPr/>
          <p:nvPr/>
        </p:nvSpPr>
        <p:spPr>
          <a:xfrm flipV="1">
            <a:off x="6324600" y="2743200"/>
            <a:ext cx="46038" cy="46038"/>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6" name="Oval 65"/>
          <p:cNvSpPr/>
          <p:nvPr/>
        </p:nvSpPr>
        <p:spPr>
          <a:xfrm flipV="1">
            <a:off x="6477000" y="2514600"/>
            <a:ext cx="46038" cy="46038"/>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7" name="Oval 66"/>
          <p:cNvSpPr/>
          <p:nvPr/>
        </p:nvSpPr>
        <p:spPr>
          <a:xfrm flipV="1">
            <a:off x="6629400" y="2667000"/>
            <a:ext cx="46038" cy="46038"/>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8" name="Oval 67"/>
          <p:cNvSpPr/>
          <p:nvPr/>
        </p:nvSpPr>
        <p:spPr>
          <a:xfrm flipV="1">
            <a:off x="6629400" y="2514600"/>
            <a:ext cx="46038" cy="46038"/>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9" name="Oval 68"/>
          <p:cNvSpPr/>
          <p:nvPr/>
        </p:nvSpPr>
        <p:spPr>
          <a:xfrm flipV="1">
            <a:off x="6781800" y="2667000"/>
            <a:ext cx="46038" cy="46038"/>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70" name="Oval 69"/>
          <p:cNvSpPr/>
          <p:nvPr/>
        </p:nvSpPr>
        <p:spPr>
          <a:xfrm flipV="1">
            <a:off x="6705600" y="2286000"/>
            <a:ext cx="46038" cy="46038"/>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71" name="Oval 70"/>
          <p:cNvSpPr/>
          <p:nvPr/>
        </p:nvSpPr>
        <p:spPr>
          <a:xfrm flipV="1">
            <a:off x="6781800" y="2514600"/>
            <a:ext cx="46038" cy="46038"/>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72" name="Oval 71"/>
          <p:cNvSpPr/>
          <p:nvPr/>
        </p:nvSpPr>
        <p:spPr>
          <a:xfrm flipV="1">
            <a:off x="6477000" y="2362200"/>
            <a:ext cx="46038" cy="46038"/>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73" name="Oval 72"/>
          <p:cNvSpPr/>
          <p:nvPr/>
        </p:nvSpPr>
        <p:spPr>
          <a:xfrm flipV="1">
            <a:off x="6324600" y="2286000"/>
            <a:ext cx="46038" cy="46038"/>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74" name="Oval 73"/>
          <p:cNvSpPr/>
          <p:nvPr/>
        </p:nvSpPr>
        <p:spPr>
          <a:xfrm flipV="1">
            <a:off x="3124200" y="4953000"/>
            <a:ext cx="46038" cy="46038"/>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75" name="Oval 74"/>
          <p:cNvSpPr/>
          <p:nvPr/>
        </p:nvSpPr>
        <p:spPr>
          <a:xfrm flipV="1">
            <a:off x="3048000" y="5105400"/>
            <a:ext cx="46038" cy="46038"/>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76" name="Oval 75"/>
          <p:cNvSpPr/>
          <p:nvPr/>
        </p:nvSpPr>
        <p:spPr>
          <a:xfrm flipV="1">
            <a:off x="3048000" y="4876800"/>
            <a:ext cx="46038" cy="46038"/>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77" name="Oval 76"/>
          <p:cNvSpPr/>
          <p:nvPr/>
        </p:nvSpPr>
        <p:spPr>
          <a:xfrm flipV="1">
            <a:off x="2971800" y="5029200"/>
            <a:ext cx="46038" cy="46038"/>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78" name="Oval 77"/>
          <p:cNvSpPr/>
          <p:nvPr/>
        </p:nvSpPr>
        <p:spPr>
          <a:xfrm flipV="1">
            <a:off x="2895600" y="4876800"/>
            <a:ext cx="46038" cy="46038"/>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79" name="Oval 78"/>
          <p:cNvSpPr/>
          <p:nvPr/>
        </p:nvSpPr>
        <p:spPr>
          <a:xfrm flipV="1">
            <a:off x="2971800" y="5181600"/>
            <a:ext cx="46038" cy="46038"/>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80" name="Oval 79"/>
          <p:cNvSpPr/>
          <p:nvPr/>
        </p:nvSpPr>
        <p:spPr>
          <a:xfrm flipV="1">
            <a:off x="2895600" y="5105400"/>
            <a:ext cx="46038" cy="46038"/>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81" name="Oval 80"/>
          <p:cNvSpPr/>
          <p:nvPr/>
        </p:nvSpPr>
        <p:spPr>
          <a:xfrm flipV="1">
            <a:off x="6400800" y="4572000"/>
            <a:ext cx="46038" cy="46038"/>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82" name="Oval 81"/>
          <p:cNvSpPr/>
          <p:nvPr/>
        </p:nvSpPr>
        <p:spPr>
          <a:xfrm flipV="1">
            <a:off x="6324600" y="4648200"/>
            <a:ext cx="46038" cy="46038"/>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83" name="Oval 82"/>
          <p:cNvSpPr/>
          <p:nvPr/>
        </p:nvSpPr>
        <p:spPr>
          <a:xfrm flipV="1">
            <a:off x="6477000" y="4724400"/>
            <a:ext cx="46038" cy="46038"/>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84" name="Oval 83"/>
          <p:cNvSpPr/>
          <p:nvPr/>
        </p:nvSpPr>
        <p:spPr>
          <a:xfrm flipV="1">
            <a:off x="6400800" y="4800600"/>
            <a:ext cx="46038" cy="46038"/>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85" name="Oval 84"/>
          <p:cNvSpPr/>
          <p:nvPr/>
        </p:nvSpPr>
        <p:spPr>
          <a:xfrm flipV="1">
            <a:off x="6553200" y="4800600"/>
            <a:ext cx="46038" cy="46038"/>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86" name="Oval 85"/>
          <p:cNvSpPr/>
          <p:nvPr/>
        </p:nvSpPr>
        <p:spPr>
          <a:xfrm flipV="1">
            <a:off x="6553200" y="4648200"/>
            <a:ext cx="46038" cy="46038"/>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87" name="Oval 86"/>
          <p:cNvSpPr/>
          <p:nvPr/>
        </p:nvSpPr>
        <p:spPr>
          <a:xfrm flipV="1">
            <a:off x="6477000" y="4876800"/>
            <a:ext cx="46038" cy="46038"/>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88" name="Oval 87"/>
          <p:cNvSpPr/>
          <p:nvPr/>
        </p:nvSpPr>
        <p:spPr>
          <a:xfrm flipV="1">
            <a:off x="6324600" y="4800600"/>
            <a:ext cx="46038" cy="46038"/>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pPr algn="l" eaLnBrk="1" hangingPunct="1"/>
            <a:r>
              <a:rPr lang="en-US" smtClean="0"/>
              <a:t>TYPES OF SURVEY</a:t>
            </a:r>
          </a:p>
        </p:txBody>
      </p:sp>
      <p:sp>
        <p:nvSpPr>
          <p:cNvPr id="3" name="Content Placeholder 2"/>
          <p:cNvSpPr>
            <a:spLocks noGrp="1"/>
          </p:cNvSpPr>
          <p:nvPr>
            <p:ph idx="1"/>
          </p:nvPr>
        </p:nvSpPr>
        <p:spPr>
          <a:xfrm>
            <a:off x="457200" y="1219200"/>
            <a:ext cx="8229600" cy="1143000"/>
          </a:xfrm>
        </p:spPr>
        <p:txBody>
          <a:bodyPr rtlCol="0">
            <a:normAutofit/>
          </a:bodyPr>
          <a:lstStyle/>
          <a:p>
            <a:pPr marL="0" indent="0" eaLnBrk="1" fontAlgn="auto" hangingPunct="1">
              <a:spcAft>
                <a:spcPts val="0"/>
              </a:spcAft>
              <a:buFont typeface="Arial" pitchFamily="34" charset="0"/>
              <a:buNone/>
              <a:defRPr/>
            </a:pPr>
            <a:r>
              <a:rPr lang="en-US" sz="2800" dirty="0" smtClean="0">
                <a:latin typeface="Times New Roman" pitchFamily="18" charset="0"/>
                <a:cs typeface="Times New Roman" pitchFamily="18" charset="0"/>
              </a:rPr>
              <a:t>This section is devoted to a brief description of various types of surveys. </a:t>
            </a:r>
          </a:p>
          <a:p>
            <a:pPr eaLnBrk="1" fontAlgn="auto" hangingPunct="1">
              <a:spcAft>
                <a:spcPts val="0"/>
              </a:spcAft>
              <a:buFont typeface="Arial" pitchFamily="34" charset="0"/>
              <a:buNone/>
              <a:defRPr/>
            </a:pPr>
            <a:endParaRPr lang="en-US" dirty="0"/>
          </a:p>
        </p:txBody>
      </p:sp>
      <p:sp>
        <p:nvSpPr>
          <p:cNvPr id="4" name="Slide Number Placeholder 3"/>
          <p:cNvSpPr>
            <a:spLocks noGrp="1"/>
          </p:cNvSpPr>
          <p:nvPr>
            <p:ph type="sldNum" sz="quarter" idx="12"/>
          </p:nvPr>
        </p:nvSpPr>
        <p:spPr/>
        <p:txBody>
          <a:bodyPr/>
          <a:lstStyle/>
          <a:p>
            <a:pPr>
              <a:defRPr/>
            </a:pPr>
            <a:fld id="{EA795520-6528-4DCE-A1F1-E0F16EAA5401}" type="slidenum">
              <a:rPr lang="en-US"/>
              <a:pPr>
                <a:defRPr/>
              </a:pPr>
              <a:t>2</a:t>
            </a:fld>
            <a:endParaRPr lang="en-US"/>
          </a:p>
        </p:txBody>
      </p:sp>
      <p:sp>
        <p:nvSpPr>
          <p:cNvPr id="3077" name="Content Placeholder 2"/>
          <p:cNvSpPr txBox="1">
            <a:spLocks/>
          </p:cNvSpPr>
          <p:nvPr/>
        </p:nvSpPr>
        <p:spPr bwMode="auto">
          <a:xfrm>
            <a:off x="533400" y="2590800"/>
            <a:ext cx="8229600" cy="3124200"/>
          </a:xfrm>
          <a:prstGeom prst="rect">
            <a:avLst/>
          </a:prstGeom>
          <a:noFill/>
          <a:ln w="9525">
            <a:noFill/>
            <a:miter lim="800000"/>
            <a:headEnd/>
            <a:tailEnd/>
          </a:ln>
        </p:spPr>
        <p:txBody>
          <a:bodyPr/>
          <a:lstStyle/>
          <a:p>
            <a:pPr algn="just">
              <a:spcBef>
                <a:spcPct val="20000"/>
              </a:spcBef>
            </a:pPr>
            <a:r>
              <a:rPr lang="en-US" sz="2600" b="1" u="sng" dirty="0">
                <a:solidFill>
                  <a:srgbClr val="002060"/>
                </a:solidFill>
                <a:latin typeface="Calibri" pitchFamily="34" charset="0"/>
              </a:rPr>
              <a:t>Land surveys</a:t>
            </a:r>
            <a:r>
              <a:rPr lang="en-US" sz="2600" b="1" dirty="0">
                <a:solidFill>
                  <a:srgbClr val="002060"/>
                </a:solidFill>
                <a:latin typeface="Calibri" pitchFamily="34" charset="0"/>
              </a:rPr>
              <a:t> </a:t>
            </a:r>
            <a:r>
              <a:rPr lang="en-US" sz="2600" dirty="0">
                <a:latin typeface="Calibri" pitchFamily="34" charset="0"/>
              </a:rPr>
              <a:t>are the oldest type of survey and have been performed since earliest recorded history. </a:t>
            </a:r>
          </a:p>
          <a:p>
            <a:pPr algn="just">
              <a:spcBef>
                <a:spcPct val="20000"/>
              </a:spcBef>
            </a:pPr>
            <a:r>
              <a:rPr lang="en-US" sz="2600" dirty="0">
                <a:latin typeface="Calibri" pitchFamily="34" charset="0"/>
              </a:rPr>
              <a:t>They are normally plane surveys made for locating property lines, subdividing land into smaller parts, determining land areas, and any other information involving the transfer of land from one owner to another. </a:t>
            </a:r>
            <a:r>
              <a:rPr lang="en-US" sz="2600" dirty="0">
                <a:solidFill>
                  <a:srgbClr val="FF0000"/>
                </a:solidFill>
                <a:latin typeface="Calibri" pitchFamily="34" charset="0"/>
              </a:rPr>
              <a:t>These surveys are also called </a:t>
            </a:r>
            <a:r>
              <a:rPr lang="en-US" sz="2600" i="1" dirty="0">
                <a:solidFill>
                  <a:srgbClr val="FF0000"/>
                </a:solidFill>
                <a:latin typeface="Calibri" pitchFamily="34" charset="0"/>
              </a:rPr>
              <a:t>property surveys, boundary surveys or cadastral surveys.</a:t>
            </a:r>
            <a:endParaRPr lang="en-US" sz="2600" dirty="0">
              <a:solidFill>
                <a:srgbClr val="FF0000"/>
              </a:solidFill>
              <a:latin typeface="Calibri"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pPr algn="l" eaLnBrk="1" hangingPunct="1"/>
            <a:r>
              <a:rPr lang="en-US" smtClean="0"/>
              <a:t>TYPES OF SURVEY</a:t>
            </a:r>
          </a:p>
        </p:txBody>
      </p:sp>
      <p:sp>
        <p:nvSpPr>
          <p:cNvPr id="4" name="Slide Number Placeholder 3"/>
          <p:cNvSpPr>
            <a:spLocks noGrp="1"/>
          </p:cNvSpPr>
          <p:nvPr>
            <p:ph type="sldNum" sz="quarter" idx="12"/>
          </p:nvPr>
        </p:nvSpPr>
        <p:spPr/>
        <p:txBody>
          <a:bodyPr/>
          <a:lstStyle/>
          <a:p>
            <a:pPr>
              <a:defRPr/>
            </a:pPr>
            <a:fld id="{7D9334A5-2453-4356-9E6E-64F7CC6C6245}" type="slidenum">
              <a:rPr lang="en-US"/>
              <a:pPr>
                <a:defRPr/>
              </a:pPr>
              <a:t>3</a:t>
            </a:fld>
            <a:endParaRPr lang="en-US"/>
          </a:p>
        </p:txBody>
      </p:sp>
      <p:sp>
        <p:nvSpPr>
          <p:cNvPr id="4100" name="Content Placeholder 2"/>
          <p:cNvSpPr>
            <a:spLocks noGrp="1"/>
          </p:cNvSpPr>
          <p:nvPr>
            <p:ph idx="1"/>
          </p:nvPr>
        </p:nvSpPr>
        <p:spPr>
          <a:xfrm>
            <a:off x="457200" y="1600200"/>
            <a:ext cx="8229600" cy="4724400"/>
          </a:xfrm>
        </p:spPr>
        <p:txBody>
          <a:bodyPr/>
          <a:lstStyle/>
          <a:p>
            <a:pPr algn="just" eaLnBrk="1" hangingPunct="1">
              <a:buFont typeface="Arial" pitchFamily="34" charset="0"/>
              <a:buNone/>
            </a:pPr>
            <a:r>
              <a:rPr lang="en-US" sz="2400" b="1" smtClean="0">
                <a:solidFill>
                  <a:srgbClr val="002060"/>
                </a:solidFill>
              </a:rPr>
              <a:t>	</a:t>
            </a:r>
            <a:r>
              <a:rPr lang="en-US" sz="2400" b="1" u="sng" smtClean="0">
                <a:solidFill>
                  <a:srgbClr val="002060"/>
                </a:solidFill>
              </a:rPr>
              <a:t>Topographic surveys:</a:t>
            </a:r>
            <a:r>
              <a:rPr lang="en-US" sz="2400" b="1" smtClean="0"/>
              <a:t> </a:t>
            </a:r>
            <a:r>
              <a:rPr lang="en-US" sz="2400" smtClean="0"/>
              <a:t>By topography is meant the shape or configuration of the earth’s surface. </a:t>
            </a:r>
          </a:p>
          <a:p>
            <a:pPr algn="just" eaLnBrk="1" hangingPunct="1"/>
            <a:r>
              <a:rPr lang="en-US" sz="2400" smtClean="0"/>
              <a:t>Topographic surveying is the process of determining the positions, both in plan and elevation, of the natural and artificial features of a region, and delineating them by means of conventional symbols upon a map called a </a:t>
            </a:r>
            <a:r>
              <a:rPr lang="en-US" sz="2400" i="1" smtClean="0"/>
              <a:t>topographic map.</a:t>
            </a:r>
            <a:r>
              <a:rPr lang="en-US" sz="2400" smtClean="0"/>
              <a:t> </a:t>
            </a:r>
          </a:p>
          <a:p>
            <a:pPr algn="just" eaLnBrk="1" hangingPunct="1"/>
            <a:r>
              <a:rPr lang="en-US" sz="2400" smtClean="0"/>
              <a:t>The distinguishing feature of a topographic survey is the location and sketching of contours. A topographic map shows, hills and valleys, streams, rivers, lakes, trees, etc.</a:t>
            </a:r>
          </a:p>
          <a:p>
            <a:pPr algn="just" eaLnBrk="1" hangingPunct="1"/>
            <a:r>
              <a:rPr lang="en-US" sz="2400" smtClean="0"/>
              <a:t>Also the artificial features, such as roads, railways, canals, houses etc</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G:\3. University of Engineering &amp; Technology Taxila\Survey-I\Lectures\Images\Survey\topographic survey\Topographic_map_example.png"/>
          <p:cNvPicPr>
            <a:picLocks noChangeAspect="1" noChangeArrowheads="1"/>
          </p:cNvPicPr>
          <p:nvPr/>
        </p:nvPicPr>
        <p:blipFill>
          <a:blip r:embed="rId2"/>
          <a:srcRect/>
          <a:stretch>
            <a:fillRect/>
          </a:stretch>
        </p:blipFill>
        <p:spPr bwMode="auto">
          <a:xfrm>
            <a:off x="1676400" y="762000"/>
            <a:ext cx="5715000" cy="5715000"/>
          </a:xfrm>
          <a:prstGeom prst="rect">
            <a:avLst/>
          </a:prstGeom>
          <a:noFill/>
          <a:ln w="9525">
            <a:noFill/>
            <a:miter lim="800000"/>
            <a:headEnd/>
            <a:tailEnd/>
          </a:ln>
        </p:spPr>
      </p:pic>
      <p:sp>
        <p:nvSpPr>
          <p:cNvPr id="5123" name="Title 1"/>
          <p:cNvSpPr>
            <a:spLocks noGrp="1"/>
          </p:cNvSpPr>
          <p:nvPr>
            <p:ph type="title"/>
          </p:nvPr>
        </p:nvSpPr>
        <p:spPr>
          <a:xfrm>
            <a:off x="-838200" y="-152400"/>
            <a:ext cx="5410200" cy="1143000"/>
          </a:xfrm>
        </p:spPr>
        <p:txBody>
          <a:bodyPr/>
          <a:lstStyle/>
          <a:p>
            <a:r>
              <a:rPr lang="en-US" sz="3200" smtClean="0"/>
              <a:t>Topographic Survey</a:t>
            </a:r>
          </a:p>
        </p:txBody>
      </p:sp>
      <p:sp>
        <p:nvSpPr>
          <p:cNvPr id="4" name="Slide Number Placeholder 3"/>
          <p:cNvSpPr>
            <a:spLocks noGrp="1"/>
          </p:cNvSpPr>
          <p:nvPr>
            <p:ph type="sldNum" sz="quarter" idx="12"/>
          </p:nvPr>
        </p:nvSpPr>
        <p:spPr/>
        <p:txBody>
          <a:bodyPr/>
          <a:lstStyle/>
          <a:p>
            <a:pPr>
              <a:defRPr/>
            </a:pPr>
            <a:fld id="{1B9B4ECA-64A5-4919-A4D0-AE1569E1A6A8}" type="slidenum">
              <a:rPr lang="en-US" smtClean="0"/>
              <a:pPr>
                <a:defRPr/>
              </a:pPr>
              <a:t>4</a:t>
            </a:fld>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algn="l" eaLnBrk="1" hangingPunct="1"/>
            <a:r>
              <a:rPr lang="en-US" smtClean="0"/>
              <a:t>TYPES OF SURVEY</a:t>
            </a:r>
          </a:p>
        </p:txBody>
      </p:sp>
      <p:sp>
        <p:nvSpPr>
          <p:cNvPr id="4" name="Slide Number Placeholder 3"/>
          <p:cNvSpPr>
            <a:spLocks noGrp="1"/>
          </p:cNvSpPr>
          <p:nvPr>
            <p:ph type="sldNum" sz="quarter" idx="12"/>
          </p:nvPr>
        </p:nvSpPr>
        <p:spPr/>
        <p:txBody>
          <a:bodyPr/>
          <a:lstStyle/>
          <a:p>
            <a:pPr>
              <a:defRPr/>
            </a:pPr>
            <a:fld id="{FE158511-A5B0-40B3-A641-BDD042CB7A02}" type="slidenum">
              <a:rPr lang="en-US"/>
              <a:pPr>
                <a:defRPr/>
              </a:pPr>
              <a:t>5</a:t>
            </a:fld>
            <a:endParaRPr lang="en-US"/>
          </a:p>
        </p:txBody>
      </p:sp>
      <p:sp>
        <p:nvSpPr>
          <p:cNvPr id="6148" name="Content Placeholder 2"/>
          <p:cNvSpPr>
            <a:spLocks noGrp="1"/>
          </p:cNvSpPr>
          <p:nvPr>
            <p:ph idx="1"/>
          </p:nvPr>
        </p:nvSpPr>
        <p:spPr>
          <a:xfrm>
            <a:off x="457200" y="1600200"/>
            <a:ext cx="8229600" cy="2133600"/>
          </a:xfrm>
        </p:spPr>
        <p:txBody>
          <a:bodyPr/>
          <a:lstStyle/>
          <a:p>
            <a:pPr algn="just" eaLnBrk="1" hangingPunct="1">
              <a:buFont typeface="Arial" pitchFamily="34" charset="0"/>
              <a:buNone/>
            </a:pPr>
            <a:r>
              <a:rPr lang="en-US" sz="2400" b="1" smtClean="0">
                <a:solidFill>
                  <a:srgbClr val="002060"/>
                </a:solidFill>
              </a:rPr>
              <a:t>	</a:t>
            </a:r>
            <a:r>
              <a:rPr lang="en-US" sz="2400" b="1" u="sng" smtClean="0">
                <a:solidFill>
                  <a:srgbClr val="002060"/>
                </a:solidFill>
              </a:rPr>
              <a:t>Route surveys:</a:t>
            </a:r>
            <a:r>
              <a:rPr lang="en-US" sz="2400" b="1" smtClean="0"/>
              <a:t> </a:t>
            </a:r>
            <a:r>
              <a:rPr lang="en-US" sz="2400" smtClean="0"/>
              <a:t>It involve the determination of the location of natural and artificial objects along a proposed route for a highway, railroad, canal, pipeline, power line, or other utility. They may further involve the location or staking out the facility and the calculation of earthwork quantities.</a:t>
            </a:r>
          </a:p>
        </p:txBody>
      </p:sp>
      <p:sp>
        <p:nvSpPr>
          <p:cNvPr id="6149" name="Content Placeholder 2"/>
          <p:cNvSpPr txBox="1">
            <a:spLocks/>
          </p:cNvSpPr>
          <p:nvPr/>
        </p:nvSpPr>
        <p:spPr bwMode="auto">
          <a:xfrm>
            <a:off x="457200" y="4038600"/>
            <a:ext cx="8229600" cy="2133600"/>
          </a:xfrm>
          <a:prstGeom prst="rect">
            <a:avLst/>
          </a:prstGeom>
          <a:noFill/>
          <a:ln w="9525">
            <a:noFill/>
            <a:miter lim="800000"/>
            <a:headEnd/>
            <a:tailEnd/>
          </a:ln>
        </p:spPr>
        <p:txBody>
          <a:bodyPr/>
          <a:lstStyle/>
          <a:p>
            <a:pPr marL="344488" algn="just"/>
            <a:r>
              <a:rPr lang="en-US" sz="2400" b="1" u="sng">
                <a:solidFill>
                  <a:srgbClr val="002060"/>
                </a:solidFill>
                <a:latin typeface="Calibri" pitchFamily="34" charset="0"/>
              </a:rPr>
              <a:t>City or Municipal surveys:</a:t>
            </a:r>
            <a:r>
              <a:rPr lang="en-US" sz="2400" b="1">
                <a:latin typeface="Calibri" pitchFamily="34" charset="0"/>
              </a:rPr>
              <a:t> </a:t>
            </a:r>
            <a:r>
              <a:rPr lang="en-US" sz="2400">
                <a:latin typeface="Calibri" pitchFamily="34" charset="0"/>
              </a:rPr>
              <a:t>are made within a municipality for the purpose of laying out streets, planning sewer systems, preparing maps and so on. When the term is used, it usually brings to minds topographic surveys in or near a city for the purpose of planning urban expansions or improvements.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pPr algn="l"/>
            <a:r>
              <a:rPr lang="en-US" smtClean="0"/>
              <a:t>Route surveys</a:t>
            </a:r>
          </a:p>
        </p:txBody>
      </p:sp>
      <p:sp>
        <p:nvSpPr>
          <p:cNvPr id="4" name="Slide Number Placeholder 3"/>
          <p:cNvSpPr>
            <a:spLocks noGrp="1"/>
          </p:cNvSpPr>
          <p:nvPr>
            <p:ph type="sldNum" sz="quarter" idx="12"/>
          </p:nvPr>
        </p:nvSpPr>
        <p:spPr/>
        <p:txBody>
          <a:bodyPr/>
          <a:lstStyle/>
          <a:p>
            <a:pPr>
              <a:defRPr/>
            </a:pPr>
            <a:fld id="{5894B273-DCF3-4E1E-BB80-789940E2D026}" type="slidenum">
              <a:rPr lang="en-US" smtClean="0"/>
              <a:pPr>
                <a:defRPr/>
              </a:pPr>
              <a:t>6</a:t>
            </a:fld>
            <a:endParaRPr lang="en-US"/>
          </a:p>
        </p:txBody>
      </p:sp>
      <p:pic>
        <p:nvPicPr>
          <p:cNvPr id="7172" name="Picture 2" descr="G:\3. University of Engineering &amp; Technology Taxila\Survey-I\Lectures\Images\Survey\Route survey\Route.jpg"/>
          <p:cNvPicPr>
            <a:picLocks noChangeAspect="1" noChangeArrowheads="1"/>
          </p:cNvPicPr>
          <p:nvPr/>
        </p:nvPicPr>
        <p:blipFill>
          <a:blip r:embed="rId2"/>
          <a:srcRect/>
          <a:stretch>
            <a:fillRect/>
          </a:stretch>
        </p:blipFill>
        <p:spPr bwMode="auto">
          <a:xfrm>
            <a:off x="838200" y="2057400"/>
            <a:ext cx="7620000" cy="3810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pPr algn="l" eaLnBrk="1" hangingPunct="1"/>
            <a:r>
              <a:rPr lang="en-US" smtClean="0"/>
              <a:t>TYPES OF SURVEY</a:t>
            </a:r>
          </a:p>
        </p:txBody>
      </p:sp>
      <p:sp>
        <p:nvSpPr>
          <p:cNvPr id="3" name="Content Placeholder 2"/>
          <p:cNvSpPr>
            <a:spLocks noGrp="1"/>
          </p:cNvSpPr>
          <p:nvPr>
            <p:ph idx="1"/>
          </p:nvPr>
        </p:nvSpPr>
        <p:spPr>
          <a:xfrm>
            <a:off x="457200" y="1600200"/>
            <a:ext cx="8229600" cy="1905000"/>
          </a:xfrm>
        </p:spPr>
        <p:txBody>
          <a:bodyPr rtlCol="0">
            <a:normAutofit lnSpcReduction="10000"/>
          </a:bodyPr>
          <a:lstStyle/>
          <a:p>
            <a:pPr algn="just" eaLnBrk="1" fontAlgn="auto" hangingPunct="1">
              <a:spcAft>
                <a:spcPts val="0"/>
              </a:spcAft>
              <a:buFont typeface="Arial" pitchFamily="34" charset="0"/>
              <a:buNone/>
              <a:defRPr/>
            </a:pPr>
            <a:r>
              <a:rPr lang="en-US" sz="2400" b="1" dirty="0" smtClean="0">
                <a:solidFill>
                  <a:srgbClr val="002060"/>
                </a:solidFill>
              </a:rPr>
              <a:t>	</a:t>
            </a:r>
            <a:r>
              <a:rPr lang="en-US" sz="2400" b="1" u="sng" dirty="0" smtClean="0">
                <a:solidFill>
                  <a:srgbClr val="002060"/>
                </a:solidFill>
              </a:rPr>
              <a:t>Construction surveys</a:t>
            </a:r>
            <a:r>
              <a:rPr lang="en-US" sz="2400" b="1" dirty="0" smtClean="0"/>
              <a:t> </a:t>
            </a:r>
            <a:r>
              <a:rPr lang="en-US" sz="2400" dirty="0" smtClean="0"/>
              <a:t>are made for purpose of locating structures and providing required elevation points during their construction. They are needed to control every type of construction project. </a:t>
            </a:r>
          </a:p>
          <a:p>
            <a:pPr algn="just" eaLnBrk="1" fontAlgn="auto" hangingPunct="1">
              <a:spcAft>
                <a:spcPts val="0"/>
              </a:spcAft>
              <a:buFont typeface="Arial" pitchFamily="34" charset="0"/>
              <a:buNone/>
              <a:defRPr/>
            </a:pPr>
            <a:r>
              <a:rPr lang="en-US" sz="2400" dirty="0" smtClean="0"/>
              <a:t>	</a:t>
            </a:r>
            <a:endParaRPr lang="en-US" dirty="0"/>
          </a:p>
        </p:txBody>
      </p:sp>
      <p:sp>
        <p:nvSpPr>
          <p:cNvPr id="4" name="Slide Number Placeholder 3"/>
          <p:cNvSpPr>
            <a:spLocks noGrp="1"/>
          </p:cNvSpPr>
          <p:nvPr>
            <p:ph type="sldNum" sz="quarter" idx="12"/>
          </p:nvPr>
        </p:nvSpPr>
        <p:spPr/>
        <p:txBody>
          <a:bodyPr/>
          <a:lstStyle/>
          <a:p>
            <a:pPr>
              <a:defRPr/>
            </a:pPr>
            <a:fld id="{8AC1E26F-FC91-41C7-B700-991C67A49CE9}" type="slidenum">
              <a:rPr lang="en-US"/>
              <a:pPr>
                <a:defRPr/>
              </a:pPr>
              <a:t>7</a:t>
            </a:fld>
            <a:endParaRPr lang="en-US"/>
          </a:p>
        </p:txBody>
      </p:sp>
      <p:sp>
        <p:nvSpPr>
          <p:cNvPr id="5" name="Content Placeholder 2"/>
          <p:cNvSpPr txBox="1">
            <a:spLocks/>
          </p:cNvSpPr>
          <p:nvPr/>
        </p:nvSpPr>
        <p:spPr>
          <a:xfrm>
            <a:off x="457200" y="3429000"/>
            <a:ext cx="8229600" cy="2971800"/>
          </a:xfrm>
          <a:prstGeom prst="rect">
            <a:avLst/>
          </a:prstGeom>
        </p:spPr>
        <p:txBody>
          <a:bodyPr>
            <a:normAutofit fontScale="77500" lnSpcReduction="20000"/>
          </a:bodyPr>
          <a:lstStyle/>
          <a:p>
            <a:pPr marL="342900" indent="-342900" algn="just" fontAlgn="auto">
              <a:spcBef>
                <a:spcPct val="20000"/>
              </a:spcBef>
              <a:spcAft>
                <a:spcPts val="0"/>
              </a:spcAft>
              <a:defRPr/>
            </a:pPr>
            <a:r>
              <a:rPr lang="en-US" sz="2400" b="1" dirty="0">
                <a:solidFill>
                  <a:srgbClr val="002060"/>
                </a:solidFill>
                <a:latin typeface="+mn-lt"/>
                <a:cs typeface="+mn-cs"/>
              </a:rPr>
              <a:t>	</a:t>
            </a:r>
            <a:r>
              <a:rPr lang="en-US" sz="3100" b="1" u="sng" dirty="0">
                <a:solidFill>
                  <a:srgbClr val="002060"/>
                </a:solidFill>
                <a:latin typeface="+mn-lt"/>
                <a:cs typeface="+mn-cs"/>
              </a:rPr>
              <a:t>Hydrographic surveys</a:t>
            </a:r>
            <a:r>
              <a:rPr lang="en-US" sz="3100" b="1" dirty="0">
                <a:latin typeface="+mn-lt"/>
                <a:cs typeface="+mn-cs"/>
              </a:rPr>
              <a:t> </a:t>
            </a:r>
            <a:r>
              <a:rPr lang="en-US" sz="3100" dirty="0">
                <a:latin typeface="+mn-lt"/>
                <a:cs typeface="+mn-cs"/>
              </a:rPr>
              <a:t>pertain to lakes, streams and other bodies of water. Shorelines are chartered, shapes of areas beneath water surfaces are determined, water flow of streams is estimated, and other information needed relative to navigation, flood control and development of water resources is obtained. </a:t>
            </a:r>
          </a:p>
          <a:p>
            <a:pPr marL="342900" indent="-342900" algn="just" fontAlgn="auto">
              <a:spcBef>
                <a:spcPct val="20000"/>
              </a:spcBef>
              <a:spcAft>
                <a:spcPts val="0"/>
              </a:spcAft>
              <a:defRPr/>
            </a:pPr>
            <a:r>
              <a:rPr lang="en-US" sz="3100" dirty="0">
                <a:latin typeface="+mn-lt"/>
                <a:cs typeface="+mn-cs"/>
              </a:rPr>
              <a:t>	These surveys are usually made by a governmental agency.</a:t>
            </a:r>
          </a:p>
          <a:p>
            <a:pPr marL="342900" indent="-342900" algn="just" fontAlgn="auto">
              <a:spcBef>
                <a:spcPct val="20000"/>
              </a:spcBef>
              <a:spcAft>
                <a:spcPts val="0"/>
              </a:spcAft>
              <a:buFont typeface="Arial" pitchFamily="34" charset="0"/>
              <a:buNone/>
              <a:defRPr/>
            </a:pPr>
            <a:r>
              <a:rPr lang="en-US" sz="2400" dirty="0">
                <a:latin typeface="+mn-lt"/>
                <a:cs typeface="+mn-cs"/>
              </a:rPr>
              <a:t>	</a:t>
            </a:r>
            <a:endParaRPr lang="en-US" sz="3200" dirty="0">
              <a:latin typeface="+mn-lt"/>
              <a:cs typeface="+mn-cs"/>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pPr algn="l"/>
            <a:r>
              <a:rPr lang="en-US" smtClean="0"/>
              <a:t>Hydrographic survey</a:t>
            </a:r>
          </a:p>
        </p:txBody>
      </p:sp>
      <p:sp>
        <p:nvSpPr>
          <p:cNvPr id="4" name="Slide Number Placeholder 3"/>
          <p:cNvSpPr>
            <a:spLocks noGrp="1"/>
          </p:cNvSpPr>
          <p:nvPr>
            <p:ph type="sldNum" sz="quarter" idx="12"/>
          </p:nvPr>
        </p:nvSpPr>
        <p:spPr/>
        <p:txBody>
          <a:bodyPr/>
          <a:lstStyle/>
          <a:p>
            <a:pPr>
              <a:defRPr/>
            </a:pPr>
            <a:fld id="{5A78DB3F-DE65-4EFD-A693-2DCD2FEDC055}" type="slidenum">
              <a:rPr lang="en-US" smtClean="0"/>
              <a:pPr>
                <a:defRPr/>
              </a:pPr>
              <a:t>8</a:t>
            </a:fld>
            <a:endParaRPr lang="en-US"/>
          </a:p>
        </p:txBody>
      </p:sp>
      <p:pic>
        <p:nvPicPr>
          <p:cNvPr id="9220" name="Picture 2" descr="G:\3. University of Engineering &amp; Technology Taxila\Survey-I\Lectures\Images\Survey\hydro\ship_in_channel_650.jpg"/>
          <p:cNvPicPr>
            <a:picLocks noChangeAspect="1" noChangeArrowheads="1"/>
          </p:cNvPicPr>
          <p:nvPr/>
        </p:nvPicPr>
        <p:blipFill>
          <a:blip r:embed="rId2"/>
          <a:srcRect b="32814"/>
          <a:stretch>
            <a:fillRect/>
          </a:stretch>
        </p:blipFill>
        <p:spPr bwMode="auto">
          <a:xfrm>
            <a:off x="2133600" y="1600200"/>
            <a:ext cx="5105400" cy="4706938"/>
          </a:xfrm>
          <a:prstGeom prst="rect">
            <a:avLst/>
          </a:prstGeom>
          <a:noFill/>
          <a:ln w="3175">
            <a:solidFill>
              <a:schemeClr val="tx1"/>
            </a:solid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pPr algn="l" eaLnBrk="1" hangingPunct="1"/>
            <a:r>
              <a:rPr lang="en-US" smtClean="0"/>
              <a:t>TYPES OF SURVEY</a:t>
            </a:r>
          </a:p>
        </p:txBody>
      </p:sp>
      <p:sp>
        <p:nvSpPr>
          <p:cNvPr id="10243" name="Content Placeholder 2"/>
          <p:cNvSpPr>
            <a:spLocks noGrp="1"/>
          </p:cNvSpPr>
          <p:nvPr>
            <p:ph idx="1"/>
          </p:nvPr>
        </p:nvSpPr>
        <p:spPr>
          <a:xfrm>
            <a:off x="457200" y="1600200"/>
            <a:ext cx="8229600" cy="2057400"/>
          </a:xfrm>
        </p:spPr>
        <p:txBody>
          <a:bodyPr/>
          <a:lstStyle/>
          <a:p>
            <a:pPr algn="just" eaLnBrk="1" hangingPunct="1">
              <a:buFont typeface="Arial" pitchFamily="34" charset="0"/>
              <a:buNone/>
            </a:pPr>
            <a:r>
              <a:rPr lang="en-US" sz="2400" smtClean="0"/>
              <a:t>	</a:t>
            </a:r>
            <a:r>
              <a:rPr lang="en-US" sz="2400" b="1" u="sng" smtClean="0">
                <a:solidFill>
                  <a:srgbClr val="002060"/>
                </a:solidFill>
              </a:rPr>
              <a:t>Marine surveys</a:t>
            </a:r>
            <a:r>
              <a:rPr lang="en-US" sz="2400" b="1" smtClean="0">
                <a:solidFill>
                  <a:srgbClr val="002060"/>
                </a:solidFill>
              </a:rPr>
              <a:t> </a:t>
            </a:r>
            <a:r>
              <a:rPr lang="en-US" sz="2400" smtClean="0"/>
              <a:t>are related to hydrographic surveys, but they are thought to cover a broader area. They include the science of navigation, marine features and water depth etc on hydrographic maps and charts.</a:t>
            </a:r>
          </a:p>
          <a:p>
            <a:pPr algn="just" eaLnBrk="1" hangingPunct="1">
              <a:buFont typeface="Arial" pitchFamily="34" charset="0"/>
              <a:buNone/>
            </a:pPr>
            <a:endParaRPr lang="en-US" sz="2400" smtClean="0"/>
          </a:p>
        </p:txBody>
      </p:sp>
      <p:sp>
        <p:nvSpPr>
          <p:cNvPr id="4" name="Slide Number Placeholder 3"/>
          <p:cNvSpPr>
            <a:spLocks noGrp="1"/>
          </p:cNvSpPr>
          <p:nvPr>
            <p:ph type="sldNum" sz="quarter" idx="12"/>
          </p:nvPr>
        </p:nvSpPr>
        <p:spPr/>
        <p:txBody>
          <a:bodyPr/>
          <a:lstStyle/>
          <a:p>
            <a:pPr>
              <a:defRPr/>
            </a:pPr>
            <a:fld id="{31250519-6984-4D7B-BC10-6084EA5B091C}" type="slidenum">
              <a:rPr lang="en-US"/>
              <a:pPr>
                <a:defRPr/>
              </a:pPr>
              <a:t>9</a:t>
            </a:fld>
            <a:endParaRPr lang="en-US"/>
          </a:p>
        </p:txBody>
      </p:sp>
      <p:sp>
        <p:nvSpPr>
          <p:cNvPr id="5" name="Content Placeholder 2"/>
          <p:cNvSpPr txBox="1">
            <a:spLocks/>
          </p:cNvSpPr>
          <p:nvPr/>
        </p:nvSpPr>
        <p:spPr>
          <a:xfrm>
            <a:off x="457200" y="3886200"/>
            <a:ext cx="8229600" cy="2057400"/>
          </a:xfrm>
          <a:prstGeom prst="rect">
            <a:avLst/>
          </a:prstGeom>
        </p:spPr>
        <p:txBody>
          <a:bodyPr>
            <a:normAutofit/>
          </a:bodyPr>
          <a:lstStyle/>
          <a:p>
            <a:pPr marL="344488" algn="just" fontAlgn="auto">
              <a:spcBef>
                <a:spcPts val="0"/>
              </a:spcBef>
              <a:spcAft>
                <a:spcPts val="0"/>
              </a:spcAft>
              <a:defRPr/>
            </a:pPr>
            <a:r>
              <a:rPr lang="en-US" sz="2400" b="1" u="sng" dirty="0">
                <a:solidFill>
                  <a:srgbClr val="002060"/>
                </a:solidFill>
                <a:latin typeface="+mn-lt"/>
                <a:cs typeface="+mn-cs"/>
              </a:rPr>
              <a:t>Mine surveys</a:t>
            </a:r>
            <a:r>
              <a:rPr lang="en-US" sz="2400" b="1" dirty="0">
                <a:latin typeface="+mn-lt"/>
                <a:cs typeface="+mn-cs"/>
              </a:rPr>
              <a:t> </a:t>
            </a:r>
            <a:r>
              <a:rPr lang="en-US" sz="2400" dirty="0">
                <a:latin typeface="+mn-lt"/>
                <a:cs typeface="+mn-cs"/>
              </a:rPr>
              <a:t>are made to obtain the relative positions and elevations of underground shafts, geological formations, and so on.</a:t>
            </a:r>
          </a:p>
          <a:p>
            <a:pPr marL="342900" indent="-342900" algn="just" fontAlgn="auto">
              <a:spcBef>
                <a:spcPct val="20000"/>
              </a:spcBef>
              <a:spcAft>
                <a:spcPts val="0"/>
              </a:spcAft>
              <a:buFont typeface="Arial" pitchFamily="34" charset="0"/>
              <a:buNone/>
              <a:defRPr/>
            </a:pPr>
            <a:endParaRPr lang="en-US" sz="2400" dirty="0">
              <a:latin typeface="+mn-lt"/>
              <a:cs typeface="+mn-cs"/>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TotalTime>
  <Words>303</Words>
  <Application>Microsoft Office PowerPoint</Application>
  <PresentationFormat>On-screen Show (4:3)</PresentationFormat>
  <Paragraphs>61</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SURVEYING</vt:lpstr>
      <vt:lpstr>TYPES OF SURVEY</vt:lpstr>
      <vt:lpstr>TYPES OF SURVEY</vt:lpstr>
      <vt:lpstr>Topographic Survey</vt:lpstr>
      <vt:lpstr>TYPES OF SURVEY</vt:lpstr>
      <vt:lpstr>Route surveys</vt:lpstr>
      <vt:lpstr>TYPES OF SURVEY</vt:lpstr>
      <vt:lpstr>Hydrographic survey</vt:lpstr>
      <vt:lpstr>TYPES OF SURVEY</vt:lpstr>
      <vt:lpstr>TYPES OF SURVEY</vt:lpstr>
      <vt:lpstr>Forestry Survey</vt:lpstr>
      <vt:lpstr>TYPES OF SURVEY</vt:lpstr>
      <vt:lpstr>Accuracy and Precision</vt:lpstr>
      <vt:lpstr>Accuracy and Precision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SURVEYING</dc:title>
  <dc:creator>Tracker</dc:creator>
  <cp:lastModifiedBy>Tracker X-2</cp:lastModifiedBy>
  <cp:revision>2</cp:revision>
  <dcterms:created xsi:type="dcterms:W3CDTF">2013-11-05T03:05:24Z</dcterms:created>
  <dcterms:modified xsi:type="dcterms:W3CDTF">2013-12-25T16:23:13Z</dcterms:modified>
</cp:coreProperties>
</file>